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7" r:id="rId3"/>
    <p:sldId id="271" r:id="rId4"/>
    <p:sldId id="270" r:id="rId5"/>
    <p:sldId id="272" r:id="rId6"/>
    <p:sldId id="274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4200"/>
    <a:srgbClr val="B00000"/>
    <a:srgbClr val="007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63290-73C0-45C7-A1FC-A6295EADFD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3BF22-11EC-4EE6-8CED-E4E562C72E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F7C52-813E-42CD-AE74-B8392D4DC1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0926A-11FA-4439-8CA4-1403009D15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C2D13-FBE3-40EB-B9DB-FDA701385A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C7BF4-B7CB-432A-B542-40855A4873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62FD6-CDC3-4CFA-89E2-D60E503ECE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A5123-CCA1-4B3A-83D6-6DED565D19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674AE-A7EF-4300-A95C-C14B4D30BC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968C8-76B5-4FB3-A0AF-58B15BE8F8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920CE-40B6-4F04-B469-F6631E3558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8834D88-A5F2-48CA-B32F-889C6CDEC2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pedsovet.s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4438" y="1214438"/>
            <a:ext cx="7272337" cy="3286125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B00000"/>
                </a:solidFill>
                <a:latin typeface="Batang" pitchFamily="18" charset="-127"/>
                <a:ea typeface="Batang" pitchFamily="18" charset="-127"/>
              </a:rPr>
              <a:t> Занимательная артикуляционная гимнастика</a:t>
            </a:r>
            <a:br>
              <a:rPr lang="ru-RU" b="1" smtClean="0">
                <a:solidFill>
                  <a:srgbClr val="B00000"/>
                </a:solidFill>
                <a:latin typeface="Batang" pitchFamily="18" charset="-127"/>
                <a:ea typeface="Batang" pitchFamily="18" charset="-127"/>
              </a:rPr>
            </a:br>
            <a:r>
              <a:rPr lang="ru-RU" b="1" smtClean="0">
                <a:solidFill>
                  <a:srgbClr val="B00000"/>
                </a:solidFill>
                <a:latin typeface="Batang" pitchFamily="18" charset="-127"/>
                <a:ea typeface="Batang" pitchFamily="18" charset="-127"/>
              </a:rPr>
              <a:t>Звук Р</a:t>
            </a:r>
            <a:endParaRPr lang="ru-RU" smtClean="0">
              <a:solidFill>
                <a:srgbClr val="B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549275"/>
            <a:ext cx="7559675" cy="1143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B00000"/>
                </a:solidFill>
                <a:latin typeface="Batang" pitchFamily="18" charset="-127"/>
                <a:ea typeface="Batang" pitchFamily="18" charset="-127"/>
              </a:rPr>
              <a:t>Уважаемые родители!</a:t>
            </a:r>
            <a:endParaRPr lang="ru-RU" smtClean="0">
              <a:solidFill>
                <a:srgbClr val="B00000"/>
              </a:solidFill>
            </a:endParaRPr>
          </a:p>
        </p:txBody>
      </p:sp>
      <p:sp>
        <p:nvSpPr>
          <p:cNvPr id="3075" name="Текст 5"/>
          <p:cNvSpPr>
            <a:spLocks noGrp="1"/>
          </p:cNvSpPr>
          <p:nvPr>
            <p:ph type="body" idx="1"/>
          </p:nvPr>
        </p:nvSpPr>
        <p:spPr>
          <a:xfrm>
            <a:off x="1116013" y="1916113"/>
            <a:ext cx="7427912" cy="3354387"/>
          </a:xfrm>
        </p:spPr>
        <p:txBody>
          <a:bodyPr>
            <a:spAutoFit/>
          </a:bodyPr>
          <a:lstStyle/>
          <a:p>
            <a:pPr algn="just" eaLnBrk="1" hangingPunct="1">
              <a:buFontTx/>
              <a:buNone/>
            </a:pPr>
            <a:r>
              <a:rPr lang="ru-RU" sz="2000" b="1" smtClean="0">
                <a:solidFill>
                  <a:srgbClr val="004200"/>
                </a:solidFill>
                <a:latin typeface="Batang" pitchFamily="18" charset="-127"/>
                <a:ea typeface="Batang" pitchFamily="18" charset="-127"/>
              </a:rPr>
              <a:t>Артикуляционная гимнастика является основой</a:t>
            </a:r>
          </a:p>
          <a:p>
            <a:pPr algn="just" eaLnBrk="1" hangingPunct="1">
              <a:buFontTx/>
              <a:buNone/>
            </a:pPr>
            <a:r>
              <a:rPr lang="ru-RU" sz="2000" b="1" smtClean="0">
                <a:solidFill>
                  <a:srgbClr val="004200"/>
                </a:solidFill>
                <a:latin typeface="Batang" pitchFamily="18" charset="-127"/>
                <a:ea typeface="Batang" pitchFamily="18" charset="-127"/>
              </a:rPr>
              <a:t>формирования речевых звуков и коррекции нарушений</a:t>
            </a:r>
          </a:p>
          <a:p>
            <a:pPr algn="just" eaLnBrk="1" hangingPunct="1">
              <a:buFontTx/>
              <a:buNone/>
            </a:pPr>
            <a:r>
              <a:rPr lang="ru-RU" sz="2000" b="1" smtClean="0">
                <a:solidFill>
                  <a:srgbClr val="004200"/>
                </a:solidFill>
                <a:latin typeface="Batang" pitchFamily="18" charset="-127"/>
                <a:ea typeface="Batang" pitchFamily="18" charset="-127"/>
              </a:rPr>
              <a:t>звукопроизношения . </a:t>
            </a:r>
          </a:p>
          <a:p>
            <a:pPr algn="just" eaLnBrk="1" hangingPunct="1">
              <a:buFontTx/>
              <a:buNone/>
            </a:pPr>
            <a:r>
              <a:rPr lang="ru-RU" sz="2000" b="1" smtClean="0">
                <a:solidFill>
                  <a:srgbClr val="004200"/>
                </a:solidFill>
                <a:latin typeface="Batang" pitchFamily="18" charset="-127"/>
                <a:ea typeface="Batang" pitchFamily="18" charset="-127"/>
              </a:rPr>
              <a:t>Она включает упражнения для тренировки</a:t>
            </a:r>
          </a:p>
          <a:p>
            <a:pPr algn="just" eaLnBrk="1" hangingPunct="1">
              <a:buFontTx/>
              <a:buNone/>
            </a:pPr>
            <a:r>
              <a:rPr lang="ru-RU" sz="2000" b="1" smtClean="0">
                <a:solidFill>
                  <a:srgbClr val="004200"/>
                </a:solidFill>
                <a:latin typeface="Batang" pitchFamily="18" charset="-127"/>
                <a:ea typeface="Batang" pitchFamily="18" charset="-127"/>
              </a:rPr>
              <a:t>подвижности органов артикуляционного аппарата,</a:t>
            </a:r>
          </a:p>
          <a:p>
            <a:pPr algn="just" eaLnBrk="1" hangingPunct="1">
              <a:buFontTx/>
              <a:buNone/>
            </a:pPr>
            <a:r>
              <a:rPr lang="ru-RU" sz="2000" b="1" smtClean="0">
                <a:solidFill>
                  <a:srgbClr val="004200"/>
                </a:solidFill>
                <a:latin typeface="Batang" pitchFamily="18" charset="-127"/>
                <a:ea typeface="Batang" pitchFamily="18" charset="-127"/>
              </a:rPr>
              <a:t>отработки определенных положений губ, языка,</a:t>
            </a:r>
          </a:p>
          <a:p>
            <a:pPr algn="just" eaLnBrk="1" hangingPunct="1">
              <a:buFontTx/>
              <a:buNone/>
            </a:pPr>
            <a:r>
              <a:rPr lang="ru-RU" sz="2000" b="1" smtClean="0">
                <a:solidFill>
                  <a:srgbClr val="004200"/>
                </a:solidFill>
                <a:latin typeface="Batang" pitchFamily="18" charset="-127"/>
                <a:ea typeface="Batang" pitchFamily="18" charset="-127"/>
              </a:rPr>
              <a:t>необходимых для правильного произнесения.</a:t>
            </a:r>
          </a:p>
          <a:p>
            <a:pPr algn="ctr" eaLnBrk="1" hangingPunct="1"/>
            <a:endParaRPr lang="ru-RU" sz="2000" b="1" i="1" smtClean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  <a:p>
            <a:pPr eaLnBrk="1" hangingPunct="1"/>
            <a:endParaRPr lang="ru-RU" sz="2000" b="1" smtClean="0">
              <a:solidFill>
                <a:srgbClr val="000066"/>
              </a:solidFill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549275"/>
            <a:ext cx="7632700" cy="1143000"/>
          </a:xfrm>
        </p:spPr>
        <p:txBody>
          <a:bodyPr/>
          <a:lstStyle/>
          <a:p>
            <a:pPr eaLnBrk="1" hangingPunct="1"/>
            <a:r>
              <a:rPr lang="ru-RU" sz="4800" b="1" smtClean="0">
                <a:solidFill>
                  <a:srgbClr val="800000"/>
                </a:solidFill>
                <a:latin typeface="Comic Sans MS" pitchFamily="66" charset="0"/>
              </a:rPr>
              <a:t>Маляр</a:t>
            </a:r>
            <a:r>
              <a:rPr lang="ru-RU" sz="2800" b="1" smtClean="0">
                <a:solidFill>
                  <a:srgbClr val="800000"/>
                </a:solidFill>
                <a:latin typeface="Comic Sans MS" pitchFamily="66" charset="0"/>
              </a:rPr>
              <a:t/>
            </a:r>
            <a:br>
              <a:rPr lang="ru-RU" sz="2800" b="1" smtClean="0">
                <a:solidFill>
                  <a:srgbClr val="800000"/>
                </a:solidFill>
                <a:latin typeface="Comic Sans MS" pitchFamily="66" charset="0"/>
              </a:rPr>
            </a:br>
            <a:endParaRPr lang="ru-RU" sz="2800" smtClean="0">
              <a:solidFill>
                <a:srgbClr val="80000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0" y="1928813"/>
            <a:ext cx="5103813" cy="3832225"/>
          </a:xfrm>
        </p:spPr>
        <p:txBody>
          <a:bodyPr/>
          <a:lstStyle/>
          <a:p>
            <a:pPr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Красить потолок пора.</a:t>
            </a:r>
          </a:p>
          <a:p>
            <a:pPr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Пригласили маляра.</a:t>
            </a:r>
          </a:p>
          <a:p>
            <a:pPr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Кисть ведем вперед-назад,</a:t>
            </a:r>
          </a:p>
          <a:p>
            <a:pPr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Наш маляр работе рад.</a:t>
            </a:r>
          </a:p>
          <a:p>
            <a:pPr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endParaRPr lang="ru-RU" sz="4000" smtClean="0">
              <a:solidFill>
                <a:srgbClr val="004200"/>
              </a:solidFill>
            </a:endParaRPr>
          </a:p>
        </p:txBody>
      </p:sp>
      <p:pic>
        <p:nvPicPr>
          <p:cNvPr id="5" name="Рисунок 4" descr="88a1e3d0a579.jpg"/>
          <p:cNvPicPr>
            <a:picLocks noChangeAspect="1"/>
          </p:cNvPicPr>
          <p:nvPr/>
        </p:nvPicPr>
        <p:blipFill>
          <a:blip r:embed="rId2"/>
          <a:srcRect l="12041" t="9350" r="11821" b="12542"/>
          <a:stretch>
            <a:fillRect/>
          </a:stretch>
        </p:blipFill>
        <p:spPr>
          <a:xfrm>
            <a:off x="214282" y="2904014"/>
            <a:ext cx="3286148" cy="3668258"/>
          </a:xfrm>
          <a:prstGeom prst="rect">
            <a:avLst/>
          </a:prstGeom>
          <a:ln w="190500" cap="sq">
            <a:solidFill>
              <a:schemeClr val="bg1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549275"/>
            <a:ext cx="7632700" cy="1143000"/>
          </a:xfrm>
        </p:spPr>
        <p:txBody>
          <a:bodyPr/>
          <a:lstStyle/>
          <a:p>
            <a:pPr eaLnBrk="1" hangingPunct="1"/>
            <a:r>
              <a:rPr lang="ru-RU" sz="4800" b="1" smtClean="0">
                <a:solidFill>
                  <a:srgbClr val="800000"/>
                </a:solidFill>
                <a:latin typeface="Comic Sans MS" pitchFamily="66" charset="0"/>
              </a:rPr>
              <a:t> Грибок   </a:t>
            </a:r>
            <a:r>
              <a:rPr lang="ru-RU" sz="2800" b="1" smtClean="0">
                <a:solidFill>
                  <a:srgbClr val="800000"/>
                </a:solidFill>
                <a:latin typeface="Comic Sans MS" pitchFamily="66" charset="0"/>
              </a:rPr>
              <a:t/>
            </a:r>
            <a:br>
              <a:rPr lang="ru-RU" sz="2800" b="1" smtClean="0">
                <a:solidFill>
                  <a:srgbClr val="800000"/>
                </a:solidFill>
                <a:latin typeface="Comic Sans MS" pitchFamily="66" charset="0"/>
              </a:rPr>
            </a:br>
            <a:endParaRPr lang="ru-RU" sz="2800" smtClean="0">
              <a:solidFill>
                <a:srgbClr val="80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43313" y="1928813"/>
            <a:ext cx="4889500" cy="3832225"/>
          </a:xfrm>
        </p:spPr>
        <p:txBody>
          <a:bodyPr/>
          <a:lstStyle/>
          <a:p>
            <a:pPr marL="0" indent="0"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Под березой, у дорожки</a:t>
            </a:r>
          </a:p>
          <a:p>
            <a:pPr marL="0" indent="0"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Гриб растет на толстой ножке</a:t>
            </a:r>
          </a:p>
          <a:p>
            <a:pPr marL="0" indent="0"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Мимо мы пройти не сможет</a:t>
            </a:r>
          </a:p>
          <a:p>
            <a:pPr marL="0" indent="0"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Гриб в лукошко мы положим</a:t>
            </a:r>
          </a:p>
          <a:p>
            <a:pPr marL="0" indent="0"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endParaRPr lang="ru-RU" sz="2800" smtClean="0">
              <a:solidFill>
                <a:srgbClr val="004200"/>
              </a:solidFill>
            </a:endParaRPr>
          </a:p>
        </p:txBody>
      </p:sp>
      <p:pic>
        <p:nvPicPr>
          <p:cNvPr id="5" name="Рисунок 4" descr="88a1e3d0a579.jpg"/>
          <p:cNvPicPr>
            <a:picLocks noChangeAspect="1"/>
          </p:cNvPicPr>
          <p:nvPr/>
        </p:nvPicPr>
        <p:blipFill>
          <a:blip r:embed="rId2"/>
          <a:srcRect l="18557" t="17273" r="16947" b="17891"/>
          <a:stretch>
            <a:fillRect/>
          </a:stretch>
        </p:blipFill>
        <p:spPr>
          <a:xfrm>
            <a:off x="357158" y="2812377"/>
            <a:ext cx="3571900" cy="3759895"/>
          </a:xfrm>
          <a:prstGeom prst="rect">
            <a:avLst/>
          </a:prstGeom>
          <a:ln w="190500" cap="sq">
            <a:solidFill>
              <a:schemeClr val="bg1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549275"/>
            <a:ext cx="7632700" cy="1143000"/>
          </a:xfrm>
        </p:spPr>
        <p:txBody>
          <a:bodyPr/>
          <a:lstStyle/>
          <a:p>
            <a:pPr eaLnBrk="1" hangingPunct="1"/>
            <a:r>
              <a:rPr lang="ru-RU" sz="4800" b="1" smtClean="0">
                <a:solidFill>
                  <a:srgbClr val="800000"/>
                </a:solidFill>
                <a:latin typeface="Comic Sans MS" pitchFamily="66" charset="0"/>
              </a:rPr>
              <a:t>Дятел</a:t>
            </a:r>
            <a:r>
              <a:rPr lang="ru-RU" sz="2800" b="1" smtClean="0">
                <a:solidFill>
                  <a:srgbClr val="800000"/>
                </a:solidFill>
                <a:latin typeface="Comic Sans MS" pitchFamily="66" charset="0"/>
              </a:rPr>
              <a:t/>
            </a:r>
            <a:br>
              <a:rPr lang="ru-RU" sz="2800" b="1" smtClean="0">
                <a:solidFill>
                  <a:srgbClr val="800000"/>
                </a:solidFill>
                <a:latin typeface="Comic Sans MS" pitchFamily="66" charset="0"/>
              </a:rPr>
            </a:br>
            <a:endParaRPr lang="ru-RU" sz="2800" smtClean="0">
              <a:solidFill>
                <a:srgbClr val="80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0" y="1928813"/>
            <a:ext cx="5103813" cy="3832225"/>
          </a:xfrm>
        </p:spPr>
        <p:txBody>
          <a:bodyPr/>
          <a:lstStyle/>
          <a:p>
            <a:pPr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Целый день я стучу,</a:t>
            </a:r>
          </a:p>
          <a:p>
            <a:pPr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Червячка поймать хочу.</a:t>
            </a:r>
          </a:p>
          <a:p>
            <a:pPr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Хоть и скрылся под корой,</a:t>
            </a:r>
          </a:p>
          <a:p>
            <a:pPr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Все равно ты будешь мой!</a:t>
            </a:r>
          </a:p>
          <a:p>
            <a:pPr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Д-Д-Д-Д-Д</a:t>
            </a:r>
            <a:endParaRPr lang="ru-RU" smtClean="0">
              <a:solidFill>
                <a:srgbClr val="004200"/>
              </a:solidFill>
            </a:endParaRPr>
          </a:p>
        </p:txBody>
      </p:sp>
      <p:pic>
        <p:nvPicPr>
          <p:cNvPr id="18434" name="Picture 2" descr="D:\документы\работа\логопедия\логопедическая документация\конспекты занятий\звуки\артикуляционная гимнастика по звукам\артикуляционная гимнастика\Моя артикуляционная гимнастика\08.jpg"/>
          <p:cNvPicPr>
            <a:picLocks noChangeAspect="1" noChangeArrowheads="1"/>
          </p:cNvPicPr>
          <p:nvPr/>
        </p:nvPicPr>
        <p:blipFill>
          <a:blip r:embed="rId2" cstate="print"/>
          <a:srcRect l="6349" t="1058" r="4365" b="22222"/>
          <a:stretch>
            <a:fillRect/>
          </a:stretch>
        </p:blipFill>
        <p:spPr bwMode="auto">
          <a:xfrm>
            <a:off x="214282" y="2357430"/>
            <a:ext cx="3214710" cy="4143404"/>
          </a:xfrm>
          <a:prstGeom prst="rect">
            <a:avLst/>
          </a:prstGeom>
          <a:ln w="190500" cap="sq">
            <a:solidFill>
              <a:schemeClr val="bg1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549275"/>
            <a:ext cx="7632700" cy="1143000"/>
          </a:xfrm>
        </p:spPr>
        <p:txBody>
          <a:bodyPr/>
          <a:lstStyle/>
          <a:p>
            <a:pPr eaLnBrk="1" hangingPunct="1"/>
            <a:r>
              <a:rPr lang="ru-RU" sz="4800" b="1" smtClean="0">
                <a:solidFill>
                  <a:srgbClr val="800000"/>
                </a:solidFill>
                <a:latin typeface="Comic Sans MS" pitchFamily="66" charset="0"/>
              </a:rPr>
              <a:t>Лошадка</a:t>
            </a:r>
            <a:r>
              <a:rPr lang="ru-RU" sz="4800" b="1" smtClean="0">
                <a:solidFill>
                  <a:srgbClr val="B00000"/>
                </a:solidFill>
                <a:latin typeface="Comic Sans MS" pitchFamily="66" charset="0"/>
              </a:rPr>
              <a:t> </a:t>
            </a:r>
            <a:r>
              <a:rPr lang="ru-RU" sz="2800" b="1" smtClean="0">
                <a:solidFill>
                  <a:srgbClr val="800000"/>
                </a:solidFill>
                <a:latin typeface="Comic Sans MS" pitchFamily="66" charset="0"/>
              </a:rPr>
              <a:t/>
            </a:r>
            <a:br>
              <a:rPr lang="ru-RU" sz="2800" b="1" smtClean="0">
                <a:solidFill>
                  <a:srgbClr val="800000"/>
                </a:solidFill>
                <a:latin typeface="Comic Sans MS" pitchFamily="66" charset="0"/>
              </a:rPr>
            </a:br>
            <a:endParaRPr lang="ru-RU" sz="2800" smtClean="0">
              <a:solidFill>
                <a:srgbClr val="80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0" y="1928813"/>
            <a:ext cx="5286375" cy="4071937"/>
          </a:xfrm>
        </p:spPr>
        <p:txBody>
          <a:bodyPr/>
          <a:lstStyle/>
          <a:p>
            <a:pPr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Я люблю свою лошадку.</a:t>
            </a:r>
          </a:p>
          <a:p>
            <a:pPr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Причешу ей шерстку гладко,</a:t>
            </a:r>
          </a:p>
          <a:p>
            <a:pPr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Гребешком приглажу хвостик</a:t>
            </a:r>
          </a:p>
          <a:p>
            <a:pPr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r>
              <a:rPr lang="ru-RU" b="1" smtClean="0">
                <a:solidFill>
                  <a:srgbClr val="004200"/>
                </a:solidFill>
                <a:latin typeface="Comic Sans MS" pitchFamily="66" charset="0"/>
              </a:rPr>
              <a:t>И верхом поеду в гости.</a:t>
            </a:r>
          </a:p>
          <a:p>
            <a:pPr algn="r">
              <a:spcBef>
                <a:spcPct val="0"/>
              </a:spcBef>
              <a:buFontTx/>
              <a:buNone/>
              <a:tabLst>
                <a:tab pos="5372100" algn="l"/>
              </a:tabLst>
            </a:pPr>
            <a:endParaRPr lang="ru-RU" smtClean="0">
              <a:solidFill>
                <a:srgbClr val="004200"/>
              </a:solidFill>
            </a:endParaRPr>
          </a:p>
        </p:txBody>
      </p:sp>
      <p:pic>
        <p:nvPicPr>
          <p:cNvPr id="5" name="Рисунок 4" descr="88a1e3d0a579.jpg"/>
          <p:cNvPicPr>
            <a:picLocks noChangeAspect="1"/>
          </p:cNvPicPr>
          <p:nvPr/>
        </p:nvPicPr>
        <p:blipFill>
          <a:blip r:embed="rId2"/>
          <a:srcRect l="12041" t="10978" r="11821" b="10914"/>
          <a:stretch>
            <a:fillRect/>
          </a:stretch>
        </p:blipFill>
        <p:spPr>
          <a:xfrm>
            <a:off x="214282" y="2354107"/>
            <a:ext cx="3714776" cy="4146727"/>
          </a:xfrm>
          <a:prstGeom prst="rect">
            <a:avLst/>
          </a:prstGeom>
          <a:ln w="190500" cap="sq">
            <a:solidFill>
              <a:schemeClr val="bg1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ChangeArrowheads="1"/>
          </p:cNvSpPr>
          <p:nvPr/>
        </p:nvSpPr>
        <p:spPr bwMode="auto">
          <a:xfrm>
            <a:off x="1000125" y="857250"/>
            <a:ext cx="7704138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b="1" i="1" dirty="0"/>
          </a:p>
          <a:p>
            <a:pPr algn="ctr"/>
            <a:endParaRPr lang="ru-RU" b="1" i="1" dirty="0"/>
          </a:p>
          <a:p>
            <a:pPr algn="ctr"/>
            <a:endParaRPr lang="ru-RU" sz="2400" b="1" i="1" dirty="0"/>
          </a:p>
          <a:p>
            <a:pPr algn="ctr"/>
            <a:r>
              <a:rPr lang="ru-RU" sz="6000" b="1" dirty="0">
                <a:solidFill>
                  <a:srgbClr val="B00000"/>
                </a:solidFill>
                <a:latin typeface="Batang" pitchFamily="18" charset="-127"/>
                <a:ea typeface="Batang" pitchFamily="18" charset="-127"/>
              </a:rPr>
              <a:t>Молодцы!</a:t>
            </a:r>
          </a:p>
          <a:p>
            <a:pPr algn="ctr"/>
            <a:endParaRPr lang="ru-RU" sz="2000" b="1" dirty="0">
              <a:solidFill>
                <a:srgbClr val="B00000"/>
              </a:solidFill>
              <a:latin typeface="Batang" pitchFamily="18" charset="-127"/>
              <a:ea typeface="Batang" pitchFamily="18" charset="-127"/>
            </a:endParaRPr>
          </a:p>
          <a:p>
            <a:pPr algn="ctr"/>
            <a:endParaRPr lang="ru-RU" sz="2000" b="1" dirty="0">
              <a:solidFill>
                <a:srgbClr val="B00000"/>
              </a:solidFill>
              <a:latin typeface="Batang" pitchFamily="18" charset="-127"/>
              <a:ea typeface="Batang" pitchFamily="18" charset="-127"/>
            </a:endParaRPr>
          </a:p>
          <a:p>
            <a:pPr algn="ctr"/>
            <a:endParaRPr lang="ru-RU" sz="2000" b="1" dirty="0">
              <a:solidFill>
                <a:srgbClr val="B00000"/>
              </a:solidFill>
              <a:latin typeface="Batang" pitchFamily="18" charset="-127"/>
              <a:ea typeface="Batang" pitchFamily="18" charset="-127"/>
            </a:endParaRPr>
          </a:p>
          <a:p>
            <a:pPr algn="ctr"/>
            <a:endParaRPr lang="ru-RU" sz="2000" b="1" dirty="0">
              <a:solidFill>
                <a:srgbClr val="B00000"/>
              </a:solidFill>
              <a:latin typeface="Batang" pitchFamily="18" charset="-127"/>
              <a:ea typeface="Batang" pitchFamily="18" charset="-127"/>
            </a:endParaRPr>
          </a:p>
          <a:p>
            <a:pPr algn="ctr"/>
            <a:endParaRPr lang="ru-RU" sz="2000" b="1" dirty="0">
              <a:solidFill>
                <a:srgbClr val="B00000"/>
              </a:solidFill>
              <a:latin typeface="Batang" pitchFamily="18" charset="-127"/>
              <a:ea typeface="Batang" pitchFamily="18" charset="-127"/>
            </a:endParaRPr>
          </a:p>
          <a:p>
            <a:pPr algn="ctr"/>
            <a:endParaRPr lang="ru-RU" sz="2000" b="1" dirty="0">
              <a:solidFill>
                <a:srgbClr val="B00000"/>
              </a:solidFill>
              <a:latin typeface="Batang" pitchFamily="18" charset="-127"/>
              <a:ea typeface="Batang" pitchFamily="18" charset="-127"/>
            </a:endParaRPr>
          </a:p>
          <a:p>
            <a:pPr algn="ctr"/>
            <a:endParaRPr lang="ru-RU" sz="2000" b="1" dirty="0" smtClean="0">
              <a:solidFill>
                <a:srgbClr val="B00000"/>
              </a:solidFill>
              <a:latin typeface="Batang" pitchFamily="18" charset="-127"/>
              <a:ea typeface="Batang" pitchFamily="18" charset="-127"/>
            </a:endParaRPr>
          </a:p>
          <a:p>
            <a:pPr algn="ctr"/>
            <a:endParaRPr lang="ru-RU" sz="2000" b="1" dirty="0">
              <a:solidFill>
                <a:srgbClr val="B00000"/>
              </a:solidFill>
              <a:latin typeface="Batang" pitchFamily="18" charset="-127"/>
              <a:ea typeface="Batang" pitchFamily="18" charset="-127"/>
            </a:endParaRPr>
          </a:p>
          <a:p>
            <a:pPr algn="ctr"/>
            <a:endParaRPr lang="ru-RU" sz="2000" b="1" dirty="0">
              <a:solidFill>
                <a:srgbClr val="B00000"/>
              </a:solidFill>
              <a:latin typeface="Batang" pitchFamily="18" charset="-127"/>
              <a:ea typeface="Batang" pitchFamily="18" charset="-127"/>
            </a:endParaRPr>
          </a:p>
          <a:p>
            <a:pPr algn="ctr"/>
            <a:r>
              <a:rPr lang="ru-RU" sz="2400" b="1" i="1" dirty="0" smtClean="0"/>
              <a:t>Источник </a:t>
            </a:r>
            <a:r>
              <a:rPr lang="ru-RU" sz="2400" b="1" i="1" dirty="0"/>
              <a:t>шаблона сайт: </a:t>
            </a:r>
            <a:r>
              <a:rPr lang="ru-RU" sz="2400" b="1" i="1" dirty="0">
                <a:hlinkClick r:id="rId2"/>
              </a:rPr>
              <a:t>http://pedsovet.su/</a:t>
            </a:r>
            <a:r>
              <a:rPr lang="ru-RU" sz="2400" b="1" i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133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Times New Roman</vt:lpstr>
      <vt:lpstr>Arial</vt:lpstr>
      <vt:lpstr>Calibri</vt:lpstr>
      <vt:lpstr>Batang</vt:lpstr>
      <vt:lpstr>Comic Sans MS</vt:lpstr>
      <vt:lpstr>Оформление по умолчанию</vt:lpstr>
      <vt:lpstr> Занимательная артикуляционная гимнастика Звук Р</vt:lpstr>
      <vt:lpstr>Уважаемые родители!</vt:lpstr>
      <vt:lpstr>Маляр </vt:lpstr>
      <vt:lpstr> Грибок    </vt:lpstr>
      <vt:lpstr>Дятел </vt:lpstr>
      <vt:lpstr>Лошадка  </vt:lpstr>
      <vt:lpstr>Слайд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днс</cp:lastModifiedBy>
  <cp:revision>54</cp:revision>
  <dcterms:created xsi:type="dcterms:W3CDTF">2012-08-12T16:04:58Z</dcterms:created>
  <dcterms:modified xsi:type="dcterms:W3CDTF">2018-12-29T11:53:20Z</dcterms:modified>
</cp:coreProperties>
</file>