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CC33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C0574-65BF-4BB8-9939-F0CBE9E0F2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CFC09-C335-4490-B21C-32150747E9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9249F-10B2-4B40-B990-D54BA9D321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4CB96D-71DC-4FD0-9693-D0EC1EDD27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E45AA51-25BF-44BA-BB83-9E3D9C428B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3F8F3-5830-4136-ABE7-4367331AE6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D2C72-4D4A-438F-935E-7405BD65EC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8D6AC-31E1-42C5-829D-5B00293D8F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07BD0-63FF-4D33-B362-C0BAF2FC4D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0AEC1-9A79-4367-9E41-45F3DB11F3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363A6-19D2-4769-936F-86DB30FD04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4AB9D-D7DB-4BFC-948D-063D9D5353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2087B-D12B-4B19-8E7F-FB17A2B72D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EDB5E6A-8511-49AC-B3CE-B3BE36A50AE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rezentacii.com/" TargetMode="Externa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1000108"/>
            <a:ext cx="7772400" cy="1470025"/>
          </a:xfrm>
        </p:spPr>
        <p:txBody>
          <a:bodyPr/>
          <a:lstStyle/>
          <a:p>
            <a:r>
              <a:rPr lang="ru-RU" sz="8000" b="1" i="1" dirty="0">
                <a:solidFill>
                  <a:srgbClr val="33CC33"/>
                </a:solidFill>
                <a:latin typeface="Times New Roman" pitchFamily="18" charset="0"/>
              </a:rPr>
              <a:t>АЗБУКА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7290" y="2714620"/>
            <a:ext cx="6400800" cy="1752600"/>
          </a:xfrm>
        </p:spPr>
        <p:txBody>
          <a:bodyPr/>
          <a:lstStyle/>
          <a:p>
            <a:r>
              <a:rPr lang="ru-RU" sz="6600" dirty="0">
                <a:solidFill>
                  <a:srgbClr val="FF3300"/>
                </a:solidFill>
                <a:latin typeface="Monotype Corsiva" pitchFamily="66" charset="0"/>
              </a:rPr>
              <a:t>В</a:t>
            </a:r>
            <a:r>
              <a:rPr lang="ru-RU" dirty="0">
                <a:solidFill>
                  <a:srgbClr val="FF3300"/>
                </a:solidFill>
                <a:latin typeface="Monotype Corsiva" pitchFamily="66" charset="0"/>
              </a:rPr>
              <a:t>  </a:t>
            </a:r>
            <a:r>
              <a:rPr lang="ru-RU" sz="6600" dirty="0">
                <a:solidFill>
                  <a:srgbClr val="FF3300"/>
                </a:solidFill>
                <a:latin typeface="Monotype Corsiva" pitchFamily="66" charset="0"/>
              </a:rPr>
              <a:t>СТИХАХ</a:t>
            </a:r>
          </a:p>
        </p:txBody>
      </p:sp>
      <p:pic>
        <p:nvPicPr>
          <p:cNvPr id="2052" name="Picture 4" descr="j00885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3113" y="0"/>
            <a:ext cx="4560887" cy="576263"/>
          </a:xfrm>
          <a:prstGeom prst="rect">
            <a:avLst/>
          </a:prstGeom>
          <a:noFill/>
        </p:spPr>
      </p:pic>
      <p:pic>
        <p:nvPicPr>
          <p:cNvPr id="2053" name="Picture 5" descr="j00885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60888" cy="576263"/>
          </a:xfrm>
          <a:prstGeom prst="rect">
            <a:avLst/>
          </a:prstGeom>
          <a:noFill/>
        </p:spPr>
      </p:pic>
      <p:pic>
        <p:nvPicPr>
          <p:cNvPr id="2054" name="Picture 6" descr="j00885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81738"/>
            <a:ext cx="4560888" cy="576262"/>
          </a:xfrm>
          <a:prstGeom prst="rect">
            <a:avLst/>
          </a:prstGeom>
          <a:noFill/>
        </p:spPr>
      </p:pic>
      <p:pic>
        <p:nvPicPr>
          <p:cNvPr id="2055" name="Picture 7" descr="j00885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3113" y="6281738"/>
            <a:ext cx="4560887" cy="576262"/>
          </a:xfrm>
          <a:prstGeom prst="rect">
            <a:avLst/>
          </a:prstGeom>
          <a:noFill/>
        </p:spPr>
      </p:pic>
      <p:pic>
        <p:nvPicPr>
          <p:cNvPr id="2056" name="Picture 8" descr="j00885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6575425" y="1992313"/>
            <a:ext cx="4560888" cy="576262"/>
          </a:xfrm>
          <a:prstGeom prst="rect">
            <a:avLst/>
          </a:prstGeom>
          <a:noFill/>
        </p:spPr>
      </p:pic>
      <p:pic>
        <p:nvPicPr>
          <p:cNvPr id="2057" name="Picture 9" descr="j0088542"/>
          <p:cNvPicPr>
            <a:picLocks noChangeAspect="1" noChangeArrowheads="1"/>
          </p:cNvPicPr>
          <p:nvPr/>
        </p:nvPicPr>
        <p:blipFill>
          <a:blip r:embed="rId2" cstate="print"/>
          <a:srcRect l="24225"/>
          <a:stretch>
            <a:fillRect/>
          </a:stretch>
        </p:blipFill>
        <p:spPr bwMode="auto">
          <a:xfrm rot="-5400000">
            <a:off x="7451725" y="4545013"/>
            <a:ext cx="2808288" cy="576262"/>
          </a:xfrm>
          <a:prstGeom prst="rect">
            <a:avLst/>
          </a:prstGeom>
          <a:noFill/>
        </p:spPr>
      </p:pic>
      <p:pic>
        <p:nvPicPr>
          <p:cNvPr id="2058" name="Picture 10" descr="j00885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1992312" y="2541587"/>
            <a:ext cx="4560888" cy="576263"/>
          </a:xfrm>
          <a:prstGeom prst="rect">
            <a:avLst/>
          </a:prstGeom>
          <a:noFill/>
        </p:spPr>
      </p:pic>
      <p:pic>
        <p:nvPicPr>
          <p:cNvPr id="2059" name="Picture 11" descr="j0088542"/>
          <p:cNvPicPr>
            <a:picLocks noChangeAspect="1" noChangeArrowheads="1"/>
          </p:cNvPicPr>
          <p:nvPr/>
        </p:nvPicPr>
        <p:blipFill>
          <a:blip r:embed="rId2" cstate="print"/>
          <a:srcRect l="11034" r="23250"/>
          <a:stretch>
            <a:fillRect/>
          </a:stretch>
        </p:blipFill>
        <p:spPr bwMode="auto">
          <a:xfrm rot="-5400000">
            <a:off x="-1210468" y="5071268"/>
            <a:ext cx="2997200" cy="57626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 bwMode="auto">
          <a:xfrm>
            <a:off x="3786182" y="4500570"/>
            <a:ext cx="2214562" cy="428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hlinkClick r:id="rId3"/>
              </a:rPr>
              <a:t>Prezentacii.com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ru-RU" sz="12000" dirty="0">
                <a:solidFill>
                  <a:schemeClr val="accent2">
                    <a:lumMod val="75000"/>
                  </a:schemeClr>
                </a:solidFill>
                <a:latin typeface="Antiqua HW" pitchFamily="2" charset="0"/>
              </a:rPr>
              <a:t>З </a:t>
            </a:r>
            <a:r>
              <a:rPr lang="ru-RU" sz="12000" dirty="0" err="1">
                <a:solidFill>
                  <a:schemeClr val="accent2">
                    <a:lumMod val="75000"/>
                  </a:schemeClr>
                </a:solidFill>
                <a:latin typeface="Antiqua HW" pitchFamily="2" charset="0"/>
              </a:rPr>
              <a:t>з</a:t>
            </a:r>
            <a:endParaRPr lang="ru-RU" sz="12000" dirty="0">
              <a:solidFill>
                <a:schemeClr val="accent2">
                  <a:lumMod val="75000"/>
                </a:schemeClr>
              </a:solidFill>
              <a:latin typeface="Antiqua HW" pitchFamily="2" charset="0"/>
            </a:endParaRPr>
          </a:p>
        </p:txBody>
      </p:sp>
      <p:sp>
        <p:nvSpPr>
          <p:cNvPr id="26630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	Этот серенький грызун</a:t>
            </a:r>
          </a:p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     – Вислоухий топотун. </a:t>
            </a:r>
          </a:p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    От беды в кустах скрываясь, </a:t>
            </a:r>
          </a:p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    Задремал трусишка ... (цяаЗ) </a:t>
            </a:r>
          </a:p>
        </p:txBody>
      </p:sp>
      <p:pic>
        <p:nvPicPr>
          <p:cNvPr id="26633" name="Picture 9" descr="заяц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484313"/>
            <a:ext cx="3455987" cy="48688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 dirty="0">
                <a:solidFill>
                  <a:srgbClr val="FF3300"/>
                </a:solidFill>
                <a:latin typeface="Antiqua HW" pitchFamily="2" charset="0"/>
              </a:rPr>
              <a:t>И </a:t>
            </a:r>
            <a:r>
              <a:rPr lang="ru-RU" sz="12000" dirty="0" err="1">
                <a:solidFill>
                  <a:srgbClr val="00B050"/>
                </a:solidFill>
                <a:latin typeface="Antiqua HW" pitchFamily="2" charset="0"/>
              </a:rPr>
              <a:t>й</a:t>
            </a:r>
            <a:endParaRPr lang="ru-RU" sz="12000" dirty="0">
              <a:solidFill>
                <a:srgbClr val="00B050"/>
              </a:solidFill>
              <a:latin typeface="Antiqua HW" pitchFamily="2" charset="0"/>
            </a:endParaRPr>
          </a:p>
        </p:txBody>
      </p:sp>
      <p:pic>
        <p:nvPicPr>
          <p:cNvPr id="28678" name="Picture 6" descr="индейк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700213"/>
            <a:ext cx="3770312" cy="3770312"/>
          </a:xfrm>
          <a:noFill/>
          <a:ln/>
        </p:spPr>
      </p:pic>
      <p:sp>
        <p:nvSpPr>
          <p:cNvPr id="28677" name="Rectangle 5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400">
                <a:solidFill>
                  <a:schemeClr val="accent2"/>
                </a:solidFill>
                <a:latin typeface="Monotype Corsiva" pitchFamily="66" charset="0"/>
              </a:rPr>
              <a:t>     </a:t>
            </a:r>
            <a:r>
              <a:rPr lang="ru-RU" sz="2500">
                <a:solidFill>
                  <a:schemeClr val="accent2"/>
                </a:solidFill>
                <a:latin typeface="Monotype Corsiva" pitchFamily="66" charset="0"/>
              </a:rPr>
              <a:t>Грозен сей пернатый друг, Называемый ... (кюднИ) </a:t>
            </a:r>
          </a:p>
          <a:p>
            <a:pPr>
              <a:buFontTx/>
              <a:buNone/>
            </a:pPr>
            <a:r>
              <a:rPr lang="ru-RU" sz="2500">
                <a:solidFill>
                  <a:schemeClr val="accent2"/>
                </a:solidFill>
                <a:latin typeface="Monotype Corsiva" pitchFamily="66" charset="0"/>
              </a:rPr>
              <a:t>      С ним подруга-голошейка, </a:t>
            </a:r>
          </a:p>
          <a:p>
            <a:pPr>
              <a:buFontTx/>
              <a:buNone/>
            </a:pPr>
            <a:r>
              <a:rPr lang="ru-RU" sz="2500">
                <a:solidFill>
                  <a:schemeClr val="accent2"/>
                </a:solidFill>
                <a:latin typeface="Monotype Corsiva" pitchFamily="66" charset="0"/>
              </a:rPr>
              <a:t>      А зовут её ... (акЙеднИ</a:t>
            </a:r>
            <a:r>
              <a:rPr lang="ru-RU" sz="2500"/>
              <a:t>)</a:t>
            </a:r>
            <a:r>
              <a:rPr lang="ru-RU" sz="2400"/>
              <a:t> </a:t>
            </a:r>
          </a:p>
        </p:txBody>
      </p:sp>
      <p:pic>
        <p:nvPicPr>
          <p:cNvPr id="28679" name="Picture 7" descr="индюк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3644900"/>
            <a:ext cx="3671887" cy="27543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0900" dirty="0">
                <a:solidFill>
                  <a:schemeClr val="accent2">
                    <a:lumMod val="75000"/>
                  </a:schemeClr>
                </a:solidFill>
                <a:latin typeface="Antiqua HW" pitchFamily="2" charset="0"/>
              </a:rPr>
              <a:t>К </a:t>
            </a:r>
            <a:r>
              <a:rPr lang="ru-RU" sz="10900" dirty="0" err="1">
                <a:solidFill>
                  <a:schemeClr val="accent2">
                    <a:lumMod val="75000"/>
                  </a:schemeClr>
                </a:solidFill>
                <a:latin typeface="Antiqua HW" pitchFamily="2" charset="0"/>
              </a:rPr>
              <a:t>к</a:t>
            </a:r>
            <a:r>
              <a:rPr lang="ru-RU" sz="4000" dirty="0"/>
              <a:t> 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	Все иметь всегда хотят </a:t>
            </a:r>
          </a:p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	Полосатых поросят. Забывая, что потом Каждый станет ... (монабаК</a:t>
            </a:r>
            <a:r>
              <a:rPr lang="ru-RU"/>
              <a:t>) </a:t>
            </a:r>
          </a:p>
        </p:txBody>
      </p:sp>
      <p:pic>
        <p:nvPicPr>
          <p:cNvPr id="31751" name="Picture 7" descr="каба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2638" y="1600200"/>
            <a:ext cx="3573462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0900" dirty="0">
                <a:solidFill>
                  <a:schemeClr val="accent2">
                    <a:lumMod val="75000"/>
                  </a:schemeClr>
                </a:solidFill>
                <a:latin typeface="Antiqua HW" pitchFamily="2" charset="0"/>
              </a:rPr>
              <a:t>Л </a:t>
            </a:r>
            <a:r>
              <a:rPr lang="ru-RU" sz="10900" dirty="0" err="1">
                <a:solidFill>
                  <a:schemeClr val="accent2">
                    <a:lumMod val="75000"/>
                  </a:schemeClr>
                </a:solidFill>
                <a:latin typeface="Antiqua HW" pitchFamily="2" charset="0"/>
              </a:rPr>
              <a:t>л</a:t>
            </a:r>
            <a:r>
              <a:rPr lang="ru-RU" sz="4000" dirty="0"/>
              <a:t> 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	</a:t>
            </a: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Грозный рык раздался вдруг, </a:t>
            </a:r>
          </a:p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    Распугал всех птиц вокруг. </a:t>
            </a:r>
          </a:p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    Ходит в клетке, озверев, </a:t>
            </a:r>
          </a:p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    Царь зверей, короче … (веЛ) </a:t>
            </a:r>
          </a:p>
        </p:txBody>
      </p:sp>
      <p:pic>
        <p:nvPicPr>
          <p:cNvPr id="33800" name="Picture 8" descr="лев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484313"/>
            <a:ext cx="3440112" cy="48244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 dirty="0">
                <a:solidFill>
                  <a:schemeClr val="accent2">
                    <a:lumMod val="75000"/>
                  </a:schemeClr>
                </a:solidFill>
                <a:latin typeface="Antiqua HW" pitchFamily="2" charset="0"/>
              </a:rPr>
              <a:t>М </a:t>
            </a:r>
            <a:r>
              <a:rPr lang="ru-RU" sz="12000" dirty="0" err="1">
                <a:solidFill>
                  <a:schemeClr val="accent2">
                    <a:lumMod val="75000"/>
                  </a:schemeClr>
                </a:solidFill>
                <a:latin typeface="Antiqua HW" pitchFamily="2" charset="0"/>
              </a:rPr>
              <a:t>м</a:t>
            </a:r>
            <a:endParaRPr lang="ru-RU" sz="12000" dirty="0">
              <a:solidFill>
                <a:schemeClr val="accent2">
                  <a:lumMod val="75000"/>
                </a:schemeClr>
              </a:solidFill>
              <a:latin typeface="Antiqua HW" pitchFamily="2" charset="0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	</a:t>
            </a:r>
          </a:p>
          <a:p>
            <a:pPr>
              <a:buFontTx/>
              <a:buNone/>
            </a:pPr>
            <a:r>
              <a:rPr lang="ru-RU"/>
              <a:t>	</a:t>
            </a: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Неуклюжий, косолапый,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    Он сосёт в берлоге лапу.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    Кто таков? скорей ответь!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    Ну, конечно же, ... (ьдевдеМ) </a:t>
            </a:r>
          </a:p>
        </p:txBody>
      </p:sp>
      <p:pic>
        <p:nvPicPr>
          <p:cNvPr id="35846" name="Picture 6" descr="медведь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1338" y="1600200"/>
            <a:ext cx="3670300" cy="47085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0900" dirty="0">
                <a:solidFill>
                  <a:schemeClr val="accent2">
                    <a:lumMod val="75000"/>
                  </a:schemeClr>
                </a:solidFill>
                <a:latin typeface="Antiqua HW" pitchFamily="2" charset="0"/>
              </a:rPr>
              <a:t>Н </a:t>
            </a:r>
            <a:r>
              <a:rPr lang="ru-RU" sz="10900" dirty="0" err="1">
                <a:solidFill>
                  <a:schemeClr val="accent2">
                    <a:lumMod val="75000"/>
                  </a:schemeClr>
                </a:solidFill>
                <a:latin typeface="Antiqua HW" pitchFamily="2" charset="0"/>
              </a:rPr>
              <a:t>н</a:t>
            </a:r>
            <a:r>
              <a:rPr lang="ru-RU" sz="4000" dirty="0"/>
              <a:t> 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	</a:t>
            </a:r>
          </a:p>
          <a:p>
            <a:pPr>
              <a:buFontTx/>
              <a:buNone/>
            </a:pPr>
            <a:r>
              <a:rPr lang="ru-RU"/>
              <a:t>	</a:t>
            </a: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Возле речек и болот Этот тучный зверь живёт. </a:t>
            </a:r>
          </a:p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	На носу имеет рог Африканский ... (горосоН) </a:t>
            </a:r>
          </a:p>
        </p:txBody>
      </p:sp>
      <p:pic>
        <p:nvPicPr>
          <p:cNvPr id="37894" name="Picture 6" descr="носорог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843088"/>
            <a:ext cx="4038600" cy="4038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О о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/>
              <a:t>	</a:t>
            </a:r>
          </a:p>
          <a:p>
            <a:pPr>
              <a:buFontTx/>
              <a:buNone/>
            </a:pPr>
            <a:r>
              <a:rPr lang="ru-RU" sz="2800"/>
              <a:t>	</a:t>
            </a: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Он рогат и благороден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    И мечтает о свободе.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Бьёт копытом целый день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За решеткою ... (ьнелО) </a:t>
            </a:r>
          </a:p>
        </p:txBody>
      </p:sp>
      <p:pic>
        <p:nvPicPr>
          <p:cNvPr id="39942" name="Picture 6" descr="олень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013" y="1600200"/>
            <a:ext cx="3819525" cy="47085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 dirty="0">
                <a:solidFill>
                  <a:schemeClr val="accent2">
                    <a:lumMod val="75000"/>
                  </a:schemeClr>
                </a:solidFill>
                <a:latin typeface="Antiqua HW" pitchFamily="2" charset="0"/>
              </a:rPr>
              <a:t>П </a:t>
            </a:r>
            <a:r>
              <a:rPr lang="ru-RU" sz="12000" dirty="0" err="1">
                <a:solidFill>
                  <a:schemeClr val="accent2">
                    <a:lumMod val="75000"/>
                  </a:schemeClr>
                </a:solidFill>
                <a:latin typeface="Antiqua HW" pitchFamily="2" charset="0"/>
              </a:rPr>
              <a:t>п</a:t>
            </a:r>
            <a:endParaRPr lang="ru-RU" sz="12000" dirty="0">
              <a:solidFill>
                <a:schemeClr val="accent2">
                  <a:lumMod val="75000"/>
                </a:schemeClr>
              </a:solidFill>
              <a:latin typeface="Antiqua HW" pitchFamily="2" charset="0"/>
            </a:endParaRPr>
          </a:p>
        </p:txBody>
      </p:sp>
      <p:sp>
        <p:nvSpPr>
          <p:cNvPr id="4301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	</a:t>
            </a: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Белый ворот, чёрный фрак.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 Кто забрёл в наш зоопарк?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Это житель южных льдин,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Называемый ... (нивгниП) </a:t>
            </a:r>
          </a:p>
        </p:txBody>
      </p:sp>
      <p:pic>
        <p:nvPicPr>
          <p:cNvPr id="43014" name="Picture 6" descr="пингви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133600"/>
            <a:ext cx="4216400" cy="31623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 dirty="0">
                <a:solidFill>
                  <a:schemeClr val="accent2">
                    <a:lumMod val="75000"/>
                  </a:schemeClr>
                </a:solidFill>
                <a:latin typeface="Antiqua HW" pitchFamily="2" charset="0"/>
              </a:rPr>
              <a:t>Р </a:t>
            </a:r>
            <a:r>
              <a:rPr lang="ru-RU" sz="12000" dirty="0" err="1">
                <a:solidFill>
                  <a:schemeClr val="accent2">
                    <a:lumMod val="75000"/>
                  </a:schemeClr>
                </a:solidFill>
                <a:latin typeface="Antiqua HW" pitchFamily="2" charset="0"/>
              </a:rPr>
              <a:t>р</a:t>
            </a:r>
            <a:endParaRPr lang="ru-RU" sz="12000" dirty="0">
              <a:solidFill>
                <a:schemeClr val="accent2">
                  <a:lumMod val="75000"/>
                </a:schemeClr>
              </a:solidFill>
              <a:latin typeface="Antiqua HW" pitchFamily="2" charset="0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800"/>
          </a:p>
          <a:p>
            <a:pPr>
              <a:buFontTx/>
              <a:buNone/>
            </a:pPr>
            <a:r>
              <a:rPr lang="ru-RU" sz="2800"/>
              <a:t>	</a:t>
            </a: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Кто слывёт сестрой куницы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 И кого боятся птицы? Всяк грызун дрожит от страха,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Если рядом ... (ахамосоР) </a:t>
            </a:r>
          </a:p>
        </p:txBody>
      </p:sp>
      <p:pic>
        <p:nvPicPr>
          <p:cNvPr id="45062" name="Picture 6" descr="росомах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060575"/>
            <a:ext cx="4464050" cy="29305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 dirty="0">
                <a:solidFill>
                  <a:schemeClr val="accent2">
                    <a:lumMod val="75000"/>
                  </a:schemeClr>
                </a:solidFill>
                <a:latin typeface="Antiqua HW" pitchFamily="2" charset="0"/>
              </a:rPr>
              <a:t>С </a:t>
            </a:r>
            <a:r>
              <a:rPr lang="ru-RU" sz="12000" dirty="0" err="1">
                <a:solidFill>
                  <a:schemeClr val="accent2">
                    <a:lumMod val="75000"/>
                  </a:schemeClr>
                </a:solidFill>
                <a:latin typeface="Antiqua HW" pitchFamily="2" charset="0"/>
              </a:rPr>
              <a:t>с</a:t>
            </a:r>
            <a:endParaRPr lang="ru-RU" sz="12000" dirty="0">
              <a:solidFill>
                <a:schemeClr val="accent2">
                  <a:lumMod val="75000"/>
                </a:schemeClr>
              </a:solidFill>
              <a:latin typeface="Antiqua HW" pitchFamily="2" charset="0"/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/>
              <a:t>	</a:t>
            </a:r>
          </a:p>
          <a:p>
            <a:pPr>
              <a:buFontTx/>
              <a:buNone/>
            </a:pPr>
            <a:r>
              <a:rPr lang="ru-RU" sz="2800"/>
              <a:t>	</a:t>
            </a:r>
            <a:r>
              <a:rPr lang="ru-RU" sz="2800">
                <a:solidFill>
                  <a:schemeClr val="accent2"/>
                </a:solidFill>
                <a:latin typeface="Monotype Corsiva" pitchFamily="66" charset="0"/>
              </a:rPr>
              <a:t>Он трубит, как паровоз, </a:t>
            </a:r>
          </a:p>
          <a:p>
            <a:pPr>
              <a:buFontTx/>
              <a:buNone/>
            </a:pPr>
            <a:r>
              <a:rPr lang="ru-RU" sz="2800">
                <a:solidFill>
                  <a:schemeClr val="accent2"/>
                </a:solidFill>
                <a:latin typeface="Monotype Corsiva" pitchFamily="66" charset="0"/>
              </a:rPr>
              <a:t>	Между глаз имеет хвост.</a:t>
            </a:r>
          </a:p>
          <a:p>
            <a:pPr>
              <a:buFontTx/>
              <a:buNone/>
            </a:pPr>
            <a:r>
              <a:rPr lang="ru-RU" sz="2800">
                <a:solidFill>
                  <a:schemeClr val="accent2"/>
                </a:solidFill>
                <a:latin typeface="Monotype Corsiva" pitchFamily="66" charset="0"/>
              </a:rPr>
              <a:t>	Серый и огромный он.</a:t>
            </a:r>
          </a:p>
          <a:p>
            <a:pPr>
              <a:buFontTx/>
              <a:buNone/>
            </a:pPr>
            <a:r>
              <a:rPr lang="ru-RU" sz="2800">
                <a:solidFill>
                  <a:schemeClr val="accent2"/>
                </a:solidFill>
                <a:latin typeface="Monotype Corsiva" pitchFamily="66" charset="0"/>
              </a:rPr>
              <a:t>	Догадались? Это ... (нолС) </a:t>
            </a:r>
          </a:p>
        </p:txBody>
      </p:sp>
      <p:pic>
        <p:nvPicPr>
          <p:cNvPr id="48134" name="Picture 6" descr="сло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843088"/>
            <a:ext cx="4038600" cy="4038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А а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Этой белокрылой птице </a:t>
            </a:r>
          </a:p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В зоопарке не сидится. </a:t>
            </a:r>
          </a:p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Чтобы люди улыбались,</a:t>
            </a:r>
          </a:p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К ним летит со свёртком ... </a:t>
            </a:r>
          </a:p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                             (тсиА</a:t>
            </a:r>
            <a:r>
              <a:rPr lang="ru-RU"/>
              <a:t>) </a:t>
            </a:r>
          </a:p>
        </p:txBody>
      </p:sp>
      <p:pic>
        <p:nvPicPr>
          <p:cNvPr id="3084" name="Picture 12" descr="аист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2282825"/>
            <a:ext cx="3240087" cy="32178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 dirty="0">
                <a:solidFill>
                  <a:schemeClr val="accent2">
                    <a:lumMod val="75000"/>
                  </a:schemeClr>
                </a:solidFill>
                <a:latin typeface="Antiqua HW" pitchFamily="2" charset="0"/>
              </a:rPr>
              <a:t>Т </a:t>
            </a:r>
            <a:r>
              <a:rPr lang="ru-RU" sz="12000" dirty="0" err="1">
                <a:solidFill>
                  <a:schemeClr val="accent2">
                    <a:lumMod val="75000"/>
                  </a:schemeClr>
                </a:solidFill>
                <a:latin typeface="Antiqua HW" pitchFamily="2" charset="0"/>
              </a:rPr>
              <a:t>т</a:t>
            </a:r>
            <a:endParaRPr lang="ru-RU" sz="12000" dirty="0">
              <a:solidFill>
                <a:schemeClr val="accent2">
                  <a:lumMod val="75000"/>
                </a:schemeClr>
              </a:solidFill>
              <a:latin typeface="Antiqua HW" pitchFamily="2" charset="0"/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/>
              <a:t>	</a:t>
            </a: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Вот еще гигантский кот - 	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Полосатый обормот.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С ним водить не стоит игр,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Он опасен, этот ... (ргиТ) </a:t>
            </a:r>
          </a:p>
        </p:txBody>
      </p:sp>
      <p:pic>
        <p:nvPicPr>
          <p:cNvPr id="51207" name="Picture 7" descr="тигр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557338"/>
            <a:ext cx="3265487" cy="48974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У у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/>
              <a:t>	</a:t>
            </a:r>
          </a:p>
          <a:p>
            <a:pPr>
              <a:buFontTx/>
              <a:buNone/>
            </a:pPr>
            <a:r>
              <a:rPr lang="ru-RU" sz="2800"/>
              <a:t>	</a:t>
            </a: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Кря–кря–кря!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Сюда, сюда!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Раздается из пруда. Так зовёт своих малюток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Кряква, по-другому ... (актУ) </a:t>
            </a:r>
          </a:p>
        </p:txBody>
      </p:sp>
      <p:pic>
        <p:nvPicPr>
          <p:cNvPr id="54278" name="Picture 6" descr="утк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2060575"/>
            <a:ext cx="4144963" cy="32400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 </a:t>
            </a:r>
            <a:r>
              <a:rPr lang="ru-RU" sz="10900" dirty="0">
                <a:solidFill>
                  <a:schemeClr val="accent2">
                    <a:lumMod val="75000"/>
                  </a:schemeClr>
                </a:solidFill>
                <a:latin typeface="Antiqua HW" pitchFamily="2" charset="0"/>
              </a:rPr>
              <a:t>Ф </a:t>
            </a:r>
            <a:r>
              <a:rPr lang="ru-RU" sz="10900" dirty="0" err="1">
                <a:solidFill>
                  <a:schemeClr val="accent2">
                    <a:lumMod val="75000"/>
                  </a:schemeClr>
                </a:solidFill>
                <a:latin typeface="Antiqua HW" pitchFamily="2" charset="0"/>
              </a:rPr>
              <a:t>ф</a:t>
            </a:r>
            <a:endParaRPr lang="ru-RU" sz="10900" dirty="0">
              <a:solidFill>
                <a:schemeClr val="accent2">
                  <a:lumMod val="75000"/>
                </a:schemeClr>
              </a:solidFill>
              <a:latin typeface="Antiqua HW" pitchFamily="2" charset="0"/>
            </a:endParaRP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/>
              <a:t>	</a:t>
            </a:r>
          </a:p>
          <a:p>
            <a:pPr>
              <a:buFontTx/>
              <a:buNone/>
            </a:pPr>
            <a:r>
              <a:rPr lang="ru-RU" sz="2800"/>
              <a:t>	</a:t>
            </a: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Мигом спрятались утята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От лесного супостата.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Видно, клетку не закрыли –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Улетел на волю ... (нилиФ) </a:t>
            </a:r>
          </a:p>
        </p:txBody>
      </p:sp>
      <p:pic>
        <p:nvPicPr>
          <p:cNvPr id="57351" name="Picture 7" descr="фили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27075" y="1600200"/>
            <a:ext cx="3557588" cy="48529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 dirty="0">
                <a:solidFill>
                  <a:schemeClr val="accent2">
                    <a:lumMod val="75000"/>
                  </a:schemeClr>
                </a:solidFill>
                <a:latin typeface="Antiqua HW" pitchFamily="2" charset="0"/>
              </a:rPr>
              <a:t>Х </a:t>
            </a:r>
            <a:r>
              <a:rPr lang="ru-RU" sz="12000" dirty="0" err="1">
                <a:solidFill>
                  <a:schemeClr val="accent2">
                    <a:lumMod val="75000"/>
                  </a:schemeClr>
                </a:solidFill>
                <a:latin typeface="Antiqua HW" pitchFamily="2" charset="0"/>
              </a:rPr>
              <a:t>х</a:t>
            </a:r>
            <a:endParaRPr lang="ru-RU" sz="12000" dirty="0">
              <a:solidFill>
                <a:schemeClr val="accent2">
                  <a:lumMod val="75000"/>
                </a:schemeClr>
              </a:solidFill>
              <a:latin typeface="Antiqua HW" pitchFamily="2" charset="0"/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/>
              <a:t>	</a:t>
            </a:r>
          </a:p>
          <a:p>
            <a:pPr>
              <a:buFontTx/>
              <a:buNone/>
            </a:pPr>
            <a:r>
              <a:rPr lang="ru-RU" sz="2800"/>
              <a:t>	</a:t>
            </a: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Словно с шубы воротник,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Убежал сей озорник! Этот маленький зверёк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Называется ... (кёроХ) </a:t>
            </a:r>
          </a:p>
        </p:txBody>
      </p:sp>
      <p:pic>
        <p:nvPicPr>
          <p:cNvPr id="60423" name="Picture 7" descr="хорек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3413" y="1600200"/>
            <a:ext cx="3686175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 dirty="0">
                <a:solidFill>
                  <a:schemeClr val="accent2">
                    <a:lumMod val="75000"/>
                  </a:schemeClr>
                </a:solidFill>
                <a:latin typeface="Antiqua HW" pitchFamily="2" charset="0"/>
              </a:rPr>
              <a:t>Ц </a:t>
            </a:r>
            <a:r>
              <a:rPr lang="ru-RU" sz="12000" dirty="0" err="1">
                <a:solidFill>
                  <a:schemeClr val="accent2">
                    <a:lumMod val="75000"/>
                  </a:schemeClr>
                </a:solidFill>
                <a:latin typeface="Antiqua HW" pitchFamily="2" charset="0"/>
              </a:rPr>
              <a:t>ц</a:t>
            </a:r>
            <a:endParaRPr lang="ru-RU" sz="12000" dirty="0">
              <a:solidFill>
                <a:schemeClr val="accent2">
                  <a:lumMod val="75000"/>
                </a:schemeClr>
              </a:solidFill>
              <a:latin typeface="Antiqua HW" pitchFamily="2" charset="0"/>
            </a:endParaRP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/>
              <a:t>	</a:t>
            </a:r>
          </a:p>
          <a:p>
            <a:pPr>
              <a:buFontTx/>
              <a:buNone/>
            </a:pPr>
            <a:r>
              <a:rPr lang="ru-RU" sz="2800"/>
              <a:t>	</a:t>
            </a: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На пруду стоит двунога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 И лягушек ловит много.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Страшно с ней шутить, не так ли? Острый клюв у белой ... (илпаЦ) </a:t>
            </a:r>
          </a:p>
        </p:txBody>
      </p:sp>
      <p:pic>
        <p:nvPicPr>
          <p:cNvPr id="63495" name="Picture 7" descr="цап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2475" y="3414713"/>
            <a:ext cx="19050" cy="28575"/>
          </a:xfrm>
          <a:prstGeom prst="rect">
            <a:avLst/>
          </a:prstGeom>
          <a:noFill/>
        </p:spPr>
      </p:pic>
      <p:pic>
        <p:nvPicPr>
          <p:cNvPr id="63498" name="Picture 10" descr="цап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2475" y="3414713"/>
            <a:ext cx="19050" cy="28575"/>
          </a:xfrm>
          <a:prstGeom prst="rect">
            <a:avLst/>
          </a:prstGeom>
          <a:noFill/>
        </p:spPr>
      </p:pic>
      <p:pic>
        <p:nvPicPr>
          <p:cNvPr id="63507" name="Picture 19" descr="цапл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6313" y="1600200"/>
            <a:ext cx="3308350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 dirty="0">
                <a:solidFill>
                  <a:srgbClr val="00B050"/>
                </a:solidFill>
                <a:latin typeface="Antiqua HW" pitchFamily="2" charset="0"/>
              </a:rPr>
              <a:t>Ч </a:t>
            </a:r>
            <a:r>
              <a:rPr lang="ru-RU" sz="12000" dirty="0" err="1">
                <a:solidFill>
                  <a:srgbClr val="00B050"/>
                </a:solidFill>
                <a:latin typeface="Antiqua HW" pitchFamily="2" charset="0"/>
              </a:rPr>
              <a:t>ч</a:t>
            </a:r>
            <a:endParaRPr lang="ru-RU" sz="12000" dirty="0">
              <a:solidFill>
                <a:srgbClr val="00B050"/>
              </a:solidFill>
              <a:latin typeface="Antiqua HW" pitchFamily="2" charset="0"/>
            </a:endParaRPr>
          </a:p>
        </p:txBody>
      </p:sp>
      <p:sp>
        <p:nvSpPr>
          <p:cNvPr id="68614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	</a:t>
            </a: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Золотым играет глянцем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Из воды торчащий панцирь.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Это что за зверь иль птаха?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Без сомнений, ... (ахапереЧ)</a:t>
            </a:r>
            <a:r>
              <a:rPr lang="ru-RU"/>
              <a:t> </a:t>
            </a:r>
          </a:p>
        </p:txBody>
      </p:sp>
      <p:pic>
        <p:nvPicPr>
          <p:cNvPr id="68615" name="Picture 7" descr="черепах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060575"/>
            <a:ext cx="4537075" cy="30114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 dirty="0">
                <a:solidFill>
                  <a:schemeClr val="accent1">
                    <a:lumMod val="25000"/>
                  </a:schemeClr>
                </a:solidFill>
                <a:latin typeface="Antiqua HW" pitchFamily="2" charset="0"/>
              </a:rPr>
              <a:t>Ш </a:t>
            </a:r>
            <a:r>
              <a:rPr lang="ru-RU" sz="12000" dirty="0" err="1">
                <a:solidFill>
                  <a:schemeClr val="accent1">
                    <a:lumMod val="25000"/>
                  </a:schemeClr>
                </a:solidFill>
                <a:latin typeface="Antiqua HW" pitchFamily="2" charset="0"/>
              </a:rPr>
              <a:t>ш</a:t>
            </a:r>
            <a:endParaRPr lang="ru-RU" sz="12000" dirty="0">
              <a:solidFill>
                <a:schemeClr val="accent1">
                  <a:lumMod val="25000"/>
                </a:schemeClr>
              </a:solidFill>
              <a:latin typeface="Antiqua HW" pitchFamily="2" charset="0"/>
            </a:endParaRPr>
          </a:p>
        </p:txBody>
      </p:sp>
      <p:sp>
        <p:nvSpPr>
          <p:cNvPr id="70662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endParaRPr lang="ru-RU"/>
          </a:p>
          <a:p>
            <a:pPr>
              <a:buFontTx/>
              <a:buNone/>
            </a:pPr>
            <a:r>
              <a:rPr lang="ru-RU"/>
              <a:t>	</a:t>
            </a: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Любит сладкое примат – 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	Человека младший брат. 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	От бананов до безе Обожает ... (езнапмиШ) </a:t>
            </a:r>
          </a:p>
        </p:txBody>
      </p:sp>
      <p:pic>
        <p:nvPicPr>
          <p:cNvPr id="70663" name="Picture 7" descr="шимпанз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2133600"/>
            <a:ext cx="4608512" cy="30797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 dirty="0">
                <a:solidFill>
                  <a:srgbClr val="00B050"/>
                </a:solidFill>
                <a:latin typeface="Antiqua HW" pitchFamily="2" charset="0"/>
              </a:rPr>
              <a:t>Щ </a:t>
            </a:r>
            <a:r>
              <a:rPr lang="ru-RU" sz="12000" dirty="0" err="1">
                <a:solidFill>
                  <a:srgbClr val="00B050"/>
                </a:solidFill>
                <a:latin typeface="Antiqua HW" pitchFamily="2" charset="0"/>
              </a:rPr>
              <a:t>щ</a:t>
            </a:r>
            <a:endParaRPr lang="ru-RU" sz="12000" dirty="0">
              <a:solidFill>
                <a:srgbClr val="00B050"/>
              </a:solidFill>
              <a:latin typeface="Antiqua HW" pitchFamily="2" charset="0"/>
            </a:endParaRPr>
          </a:p>
        </p:txBody>
      </p:sp>
      <p:sp>
        <p:nvSpPr>
          <p:cNvPr id="72713" name="Rectangle 9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endParaRPr lang="ru-RU"/>
          </a:p>
          <a:p>
            <a:pPr>
              <a:buFontTx/>
              <a:buNone/>
            </a:pPr>
            <a:r>
              <a:rPr lang="ru-RU"/>
              <a:t>	</a:t>
            </a: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Словно в латах короля 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	Эта стильная змея. За защитный свой намордник 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	Был так прозван ... (киндромотиЩ)</a:t>
            </a:r>
            <a:r>
              <a:rPr lang="ru-RU"/>
              <a:t> </a:t>
            </a:r>
          </a:p>
        </p:txBody>
      </p:sp>
      <p:pic>
        <p:nvPicPr>
          <p:cNvPr id="72714" name="Picture 10" descr="щитомордник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205038"/>
            <a:ext cx="4216400" cy="30781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 dirty="0">
                <a:solidFill>
                  <a:srgbClr val="FF3300"/>
                </a:solidFill>
                <a:latin typeface="Antiqua HW" pitchFamily="2" charset="0"/>
              </a:rPr>
              <a:t>Ы </a:t>
            </a:r>
            <a:r>
              <a:rPr lang="ru-RU" sz="12000" dirty="0">
                <a:solidFill>
                  <a:schemeClr val="tx1"/>
                </a:solidFill>
                <a:latin typeface="Antiqua HW" pitchFamily="2" charset="0"/>
              </a:rPr>
              <a:t>Ь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	</a:t>
            </a:r>
          </a:p>
          <a:p>
            <a:pPr>
              <a:buFontTx/>
              <a:buNone/>
            </a:pPr>
            <a:r>
              <a:rPr lang="ru-RU"/>
              <a:t>	</a:t>
            </a: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Чутко спит большая кошка, 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	Уши в кисточках-сережках. 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	Ей не скажешь слово «брысь», Потому что это ... (ЬсЫр) </a:t>
            </a:r>
          </a:p>
        </p:txBody>
      </p:sp>
      <p:pic>
        <p:nvPicPr>
          <p:cNvPr id="75783" name="Picture 7" descr="рысь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989138"/>
            <a:ext cx="4570413" cy="31845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 dirty="0">
                <a:solidFill>
                  <a:schemeClr val="tx1"/>
                </a:solidFill>
                <a:latin typeface="Antiqua HW" pitchFamily="2" charset="0"/>
              </a:rPr>
              <a:t>Ъ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  <a:p>
            <a:pPr algn="ctr">
              <a:buFontTx/>
              <a:buNone/>
            </a:pPr>
            <a:r>
              <a:rPr lang="ru-RU" sz="4000">
                <a:solidFill>
                  <a:schemeClr val="accent2"/>
                </a:solidFill>
                <a:latin typeface="Monotype Corsiva" pitchFamily="66" charset="0"/>
              </a:rPr>
              <a:t>Не могу найти никак </a:t>
            </a:r>
          </a:p>
          <a:p>
            <a:pPr algn="ctr">
              <a:buFontTx/>
              <a:buNone/>
            </a:pPr>
            <a:r>
              <a:rPr lang="ru-RU" sz="4000">
                <a:solidFill>
                  <a:schemeClr val="accent2"/>
                </a:solidFill>
                <a:latin typeface="Monotype Corsiva" pitchFamily="66" charset="0"/>
              </a:rPr>
              <a:t>В зоопарке твёрдый знак. </a:t>
            </a:r>
          </a:p>
          <a:p>
            <a:pPr algn="ctr">
              <a:buFontTx/>
              <a:buNone/>
            </a:pPr>
            <a:r>
              <a:rPr lang="ru-RU" sz="4000">
                <a:solidFill>
                  <a:schemeClr val="accent2"/>
                </a:solidFill>
                <a:latin typeface="Monotype Corsiva" pitchFamily="66" charset="0"/>
              </a:rPr>
              <a:t>Сих зверей не знаю я. </a:t>
            </a:r>
          </a:p>
          <a:p>
            <a:pPr algn="ctr">
              <a:buFontTx/>
              <a:buNone/>
            </a:pPr>
            <a:r>
              <a:rPr lang="ru-RU" sz="4000">
                <a:solidFill>
                  <a:schemeClr val="accent2"/>
                </a:solidFill>
                <a:latin typeface="Monotype Corsiva" pitchFamily="66" charset="0"/>
              </a:rPr>
              <a:t>Помогите мне, друзья!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0900" dirty="0">
                <a:solidFill>
                  <a:schemeClr val="accent2">
                    <a:lumMod val="75000"/>
                  </a:schemeClr>
                </a:solidFill>
                <a:latin typeface="Antiqua Ho" pitchFamily="2" charset="0"/>
              </a:rPr>
              <a:t>Б </a:t>
            </a:r>
            <a:r>
              <a:rPr lang="ru-RU" sz="10900" dirty="0" err="1">
                <a:solidFill>
                  <a:schemeClr val="accent2">
                    <a:lumMod val="75000"/>
                  </a:schemeClr>
                </a:solidFill>
                <a:latin typeface="Antiqua Ho" pitchFamily="2" charset="0"/>
              </a:rPr>
              <a:t>б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628775"/>
            <a:ext cx="4038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Толстокож и неуклюж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Этот зверь, любитель луж. 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Гром гремит, когда идёт 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Большеротый ... (томегеБ) </a:t>
            </a:r>
          </a:p>
        </p:txBody>
      </p:sp>
      <p:pic>
        <p:nvPicPr>
          <p:cNvPr id="7174" name="Picture 6" descr="бегемог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773238"/>
            <a:ext cx="4356100" cy="37433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0900">
                <a:solidFill>
                  <a:srgbClr val="FF3300"/>
                </a:solidFill>
                <a:latin typeface="Antiqua HW" pitchFamily="2" charset="0"/>
              </a:rPr>
              <a:t>Э э</a:t>
            </a:r>
            <a:r>
              <a:rPr lang="ru-RU" sz="4000"/>
              <a:t> 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  <a:p>
            <a:pPr>
              <a:buFontTx/>
              <a:buNone/>
            </a:pPr>
            <a:r>
              <a:rPr lang="ru-RU"/>
              <a:t>	</a:t>
            </a: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Он полётам не обучен,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Зато в беге – самый лучший.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От любой большой проблемы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Убегает страус ... (умЭ) </a:t>
            </a:r>
          </a:p>
        </p:txBody>
      </p:sp>
      <p:pic>
        <p:nvPicPr>
          <p:cNvPr id="78855" name="Picture 7" descr="эму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1995488"/>
            <a:ext cx="3810000" cy="3733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0900">
                <a:solidFill>
                  <a:srgbClr val="FF3300"/>
                </a:solidFill>
                <a:latin typeface="Antiqua HW" pitchFamily="2" charset="0"/>
              </a:rPr>
              <a:t>Ю ю</a:t>
            </a:r>
            <a:r>
              <a:rPr lang="ru-RU" sz="4000"/>
              <a:t> 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	</a:t>
            </a: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Голосиста эта птичка,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Хоть и ростом невеличка. Взгромоздившись на шесток, </a:t>
            </a:r>
          </a:p>
          <a:p>
            <a:pPr>
              <a:buFontTx/>
              <a:buNone/>
            </a:pPr>
            <a:r>
              <a:rPr lang="ru-RU" sz="3000">
                <a:solidFill>
                  <a:schemeClr val="accent2"/>
                </a:solidFill>
                <a:latin typeface="Monotype Corsiva" pitchFamily="66" charset="0"/>
              </a:rPr>
              <a:t>	Расчирикался ... (корЮ)</a:t>
            </a:r>
            <a:r>
              <a:rPr lang="ru-RU"/>
              <a:t> </a:t>
            </a:r>
          </a:p>
        </p:txBody>
      </p:sp>
      <p:pic>
        <p:nvPicPr>
          <p:cNvPr id="80903" name="Picture 7" descr="юрок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989138"/>
            <a:ext cx="4144963" cy="33432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Я я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endParaRPr lang="ru-RU"/>
          </a:p>
          <a:p>
            <a:pPr>
              <a:buFontTx/>
              <a:buNone/>
            </a:pPr>
            <a:r>
              <a:rPr lang="ru-RU"/>
              <a:t>	</a:t>
            </a: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Хищный нрав у этой птицы,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	С ней вам лучше не водиться.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	Клюв раскрыл в порыве страсти 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	Кровожадный хищник ... (бертсЯ) </a:t>
            </a:r>
          </a:p>
        </p:txBody>
      </p:sp>
      <p:pic>
        <p:nvPicPr>
          <p:cNvPr id="82952" name="Picture 8" descr="ястреб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9113" y="1600200"/>
            <a:ext cx="3913187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 dirty="0">
                <a:solidFill>
                  <a:schemeClr val="accent2">
                    <a:lumMod val="75000"/>
                  </a:schemeClr>
                </a:solidFill>
                <a:latin typeface="Antiqua HW" pitchFamily="2" charset="0"/>
              </a:rPr>
              <a:t>В </a:t>
            </a:r>
            <a:r>
              <a:rPr lang="ru-RU" sz="12000" dirty="0" err="1">
                <a:solidFill>
                  <a:schemeClr val="accent2">
                    <a:lumMod val="75000"/>
                  </a:schemeClr>
                </a:solidFill>
                <a:latin typeface="Antiqua HW" pitchFamily="2" charset="0"/>
              </a:rPr>
              <a:t>в</a:t>
            </a:r>
            <a:endParaRPr lang="ru-RU" sz="12000" dirty="0">
              <a:solidFill>
                <a:schemeClr val="accent2">
                  <a:lumMod val="75000"/>
                </a:schemeClr>
              </a:solidFill>
              <a:latin typeface="Antiqua HW" pitchFamily="2" charset="0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Рвом глубоким огорожен 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Этот хищник от прохожих. 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Кто в охоте знает толк? 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Это страшный серый ... (клоВ</a:t>
            </a:r>
            <a:r>
              <a:rPr lang="ru-RU"/>
              <a:t>) </a:t>
            </a:r>
          </a:p>
        </p:txBody>
      </p:sp>
      <p:pic>
        <p:nvPicPr>
          <p:cNvPr id="10252" name="Picture 12" descr="ВОЛК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65200" y="1600200"/>
            <a:ext cx="3246438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0900" dirty="0">
                <a:solidFill>
                  <a:schemeClr val="accent2">
                    <a:lumMod val="75000"/>
                  </a:schemeClr>
                </a:solidFill>
                <a:latin typeface="Antiqua HW" pitchFamily="2" charset="0"/>
              </a:rPr>
              <a:t>Г </a:t>
            </a:r>
            <a:r>
              <a:rPr lang="ru-RU" sz="10900" dirty="0" err="1">
                <a:solidFill>
                  <a:schemeClr val="accent2">
                    <a:lumMod val="75000"/>
                  </a:schemeClr>
                </a:solidFill>
                <a:latin typeface="Antiqua HW" pitchFamily="2" charset="0"/>
              </a:rPr>
              <a:t>г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Ой, смотрите, человек!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 А на теле - чёрный мех.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 Мы ошиблись, смотрит мило 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Из кустов на нас ... (аллироГ) </a:t>
            </a:r>
          </a:p>
        </p:txBody>
      </p:sp>
      <p:pic>
        <p:nvPicPr>
          <p:cNvPr id="13318" name="Picture 6" descr="горилл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3425" y="1600200"/>
            <a:ext cx="3484563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 dirty="0">
                <a:solidFill>
                  <a:schemeClr val="accent2">
                    <a:lumMod val="75000"/>
                  </a:schemeClr>
                </a:solidFill>
                <a:latin typeface="Antiqua HW" pitchFamily="2" charset="0"/>
              </a:rPr>
              <a:t>Д </a:t>
            </a:r>
            <a:r>
              <a:rPr lang="ru-RU" sz="12000" dirty="0" err="1">
                <a:solidFill>
                  <a:schemeClr val="accent2">
                    <a:lumMod val="75000"/>
                  </a:schemeClr>
                </a:solidFill>
                <a:latin typeface="Antiqua HW" pitchFamily="2" charset="0"/>
              </a:rPr>
              <a:t>д</a:t>
            </a:r>
            <a:endParaRPr lang="ru-RU" sz="12000" dirty="0">
              <a:solidFill>
                <a:schemeClr val="accent2">
                  <a:lumMod val="75000"/>
                </a:schemeClr>
              </a:solidFill>
              <a:latin typeface="Antiqua HW" pitchFamily="2" charset="0"/>
            </a:endParaRPr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endParaRPr lang="ru-RU">
              <a:solidFill>
                <a:schemeClr val="accent2"/>
              </a:solidFill>
              <a:latin typeface="Monotype Corsiva" pitchFamily="66" charset="0"/>
            </a:endParaRP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Очень длинны, очень колки 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У зверька того иголки. 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Бродит, не смотря на нас, </a:t>
            </a:r>
          </a:p>
          <a:p>
            <a:pPr>
              <a:buFontTx/>
              <a:buNone/>
            </a:pP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По вольеру ... (зарбокиД)</a:t>
            </a:r>
            <a:r>
              <a:rPr lang="ru-RU" sz="2800"/>
              <a:t> </a:t>
            </a:r>
          </a:p>
        </p:txBody>
      </p:sp>
      <p:pic>
        <p:nvPicPr>
          <p:cNvPr id="16395" name="Picture 11" descr="дикобраз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060575"/>
            <a:ext cx="4176713" cy="35290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Е е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   </a:t>
            </a:r>
          </a:p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    Кто пушистый у воды Моет сладкие плоды? Прежде, чем отправить в рот, Полоскает их ... (тонЕ) </a:t>
            </a:r>
          </a:p>
        </p:txBody>
      </p:sp>
      <p:pic>
        <p:nvPicPr>
          <p:cNvPr id="20505" name="Picture 25" descr="ено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133600"/>
            <a:ext cx="4306888" cy="29940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>
                <a:solidFill>
                  <a:srgbClr val="FF3300"/>
                </a:solidFill>
                <a:latin typeface="Antiqua HW" pitchFamily="2" charset="0"/>
              </a:rPr>
              <a:t>Ё ё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3200">
                <a:solidFill>
                  <a:schemeClr val="accent2"/>
                </a:solidFill>
                <a:latin typeface="Monotype Corsiva" pitchFamily="66" charset="0"/>
              </a:rPr>
              <a:t>    </a:t>
            </a:r>
            <a:r>
              <a:rPr lang="ru-RU" sz="3600">
                <a:solidFill>
                  <a:schemeClr val="accent2"/>
                </a:solidFill>
                <a:latin typeface="Monotype Corsiva" pitchFamily="66" charset="0"/>
              </a:rPr>
              <a:t>Быть колючим не обязан </a:t>
            </a:r>
          </a:p>
          <a:p>
            <a:pPr>
              <a:buFontTx/>
              <a:buNone/>
            </a:pPr>
            <a:r>
              <a:rPr lang="ru-RU" sz="3600">
                <a:solidFill>
                  <a:schemeClr val="accent2"/>
                </a:solidFill>
                <a:latin typeface="Monotype Corsiva" pitchFamily="66" charset="0"/>
              </a:rPr>
              <a:t>    Дальний родич дикобраза. Посмотрите, ну и что ж </a:t>
            </a:r>
          </a:p>
          <a:p>
            <a:pPr>
              <a:buFontTx/>
              <a:buNone/>
            </a:pPr>
            <a:r>
              <a:rPr lang="ru-RU" sz="3600">
                <a:solidFill>
                  <a:schemeClr val="accent2"/>
                </a:solidFill>
                <a:latin typeface="Monotype Corsiva" pitchFamily="66" charset="0"/>
              </a:rPr>
              <a:t>   Весь в иголках острых ... (жЁ) </a:t>
            </a:r>
          </a:p>
        </p:txBody>
      </p:sp>
      <p:pic>
        <p:nvPicPr>
          <p:cNvPr id="22535" name="Picture 7" descr="еж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966913"/>
            <a:ext cx="4259263" cy="31940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0" dirty="0">
                <a:solidFill>
                  <a:schemeClr val="accent2">
                    <a:lumMod val="75000"/>
                  </a:schemeClr>
                </a:solidFill>
                <a:latin typeface="Antiqua HW" pitchFamily="2" charset="0"/>
              </a:rPr>
              <a:t>Ж </a:t>
            </a:r>
            <a:r>
              <a:rPr lang="ru-RU" sz="12000" dirty="0" err="1">
                <a:solidFill>
                  <a:schemeClr val="accent2">
                    <a:lumMod val="75000"/>
                  </a:schemeClr>
                </a:solidFill>
                <a:latin typeface="Antiqua HW" pitchFamily="2" charset="0"/>
              </a:rPr>
              <a:t>ж</a:t>
            </a:r>
            <a:endParaRPr lang="ru-RU" sz="12000" dirty="0">
              <a:solidFill>
                <a:schemeClr val="accent2">
                  <a:lumMod val="75000"/>
                </a:schemeClr>
              </a:solidFill>
              <a:latin typeface="Antiqua HW" pitchFamily="2" charset="0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   </a:t>
            </a:r>
            <a:r>
              <a:rPr lang="ru-RU" sz="3600">
                <a:solidFill>
                  <a:schemeClr val="accent2"/>
                </a:solidFill>
                <a:latin typeface="Monotype Corsiva" pitchFamily="66" charset="0"/>
              </a:rPr>
              <a:t>Самый рослый из зверей </a:t>
            </a:r>
          </a:p>
          <a:p>
            <a:pPr>
              <a:buFontTx/>
              <a:buNone/>
            </a:pPr>
            <a:r>
              <a:rPr lang="ru-RU" sz="3600">
                <a:solidFill>
                  <a:schemeClr val="accent2"/>
                </a:solidFill>
                <a:latin typeface="Monotype Corsiva" pitchFamily="66" charset="0"/>
              </a:rPr>
              <a:t>     – Африканский длинношей </a:t>
            </a:r>
          </a:p>
          <a:p>
            <a:pPr>
              <a:buFontTx/>
              <a:buNone/>
            </a:pPr>
            <a:r>
              <a:rPr lang="ru-RU" sz="3600">
                <a:solidFill>
                  <a:schemeClr val="accent2"/>
                </a:solidFill>
                <a:latin typeface="Monotype Corsiva" pitchFamily="66" charset="0"/>
              </a:rPr>
              <a:t>     – Ходит гордо, словно граф, </a:t>
            </a:r>
          </a:p>
          <a:p>
            <a:pPr>
              <a:buFontTx/>
              <a:buNone/>
            </a:pPr>
            <a:r>
              <a:rPr lang="ru-RU" sz="3600">
                <a:solidFill>
                  <a:schemeClr val="accent2"/>
                </a:solidFill>
                <a:latin typeface="Monotype Corsiva" pitchFamily="66" charset="0"/>
              </a:rPr>
              <a:t>    Называется ... (фариЖ)</a:t>
            </a:r>
            <a:r>
              <a:rPr lang="ru-RU" sz="3200"/>
              <a:t> </a:t>
            </a:r>
          </a:p>
        </p:txBody>
      </p:sp>
      <p:pic>
        <p:nvPicPr>
          <p:cNvPr id="24584" name="Picture 8" descr="жираф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700213"/>
            <a:ext cx="3332163" cy="43926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294</Words>
  <Application>Microsoft Office PowerPoint</Application>
  <PresentationFormat>Экран (4:3)</PresentationFormat>
  <Paragraphs>160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Default Design</vt:lpstr>
      <vt:lpstr>АЗБУКА</vt:lpstr>
      <vt:lpstr>А а</vt:lpstr>
      <vt:lpstr>Б б </vt:lpstr>
      <vt:lpstr>В в</vt:lpstr>
      <vt:lpstr>Г г </vt:lpstr>
      <vt:lpstr>Д д</vt:lpstr>
      <vt:lpstr>Е е</vt:lpstr>
      <vt:lpstr>Ё ё</vt:lpstr>
      <vt:lpstr>Ж ж</vt:lpstr>
      <vt:lpstr>З з</vt:lpstr>
      <vt:lpstr>И й</vt:lpstr>
      <vt:lpstr>К к </vt:lpstr>
      <vt:lpstr>Л л </vt:lpstr>
      <vt:lpstr>М м</vt:lpstr>
      <vt:lpstr>Н н </vt:lpstr>
      <vt:lpstr>О о</vt:lpstr>
      <vt:lpstr>П п</vt:lpstr>
      <vt:lpstr>Р р</vt:lpstr>
      <vt:lpstr>С с</vt:lpstr>
      <vt:lpstr>Т т</vt:lpstr>
      <vt:lpstr>У у</vt:lpstr>
      <vt:lpstr> Ф ф</vt:lpstr>
      <vt:lpstr>Х х</vt:lpstr>
      <vt:lpstr>Ц ц</vt:lpstr>
      <vt:lpstr>Ч ч</vt:lpstr>
      <vt:lpstr>Ш ш</vt:lpstr>
      <vt:lpstr>Щ щ</vt:lpstr>
      <vt:lpstr>Ы Ь</vt:lpstr>
      <vt:lpstr>Ъ</vt:lpstr>
      <vt:lpstr>Э э </vt:lpstr>
      <vt:lpstr>Ю ю </vt:lpstr>
      <vt:lpstr>Я я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АЗБУКА</dc:title>
  <dc:creator>Наталия</dc:creator>
  <cp:lastModifiedBy>днс</cp:lastModifiedBy>
  <cp:revision>12</cp:revision>
  <dcterms:created xsi:type="dcterms:W3CDTF">2006-03-12T10:44:39Z</dcterms:created>
  <dcterms:modified xsi:type="dcterms:W3CDTF">2018-12-29T11:12:12Z</dcterms:modified>
</cp:coreProperties>
</file>