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lgg20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928670"/>
            <a:ext cx="7772400" cy="307183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</a:rPr>
              <a:t>Занимательная артикуляционная гимнастика</a:t>
            </a:r>
            <a:endParaRPr lang="ru-RU" b="1" i="1" dirty="0">
              <a:solidFill>
                <a:srgbClr val="0070C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000504"/>
            <a:ext cx="6400800" cy="1752600"/>
          </a:xfrm>
        </p:spPr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</a:rPr>
              <a:t>Звук С</a:t>
            </a:r>
            <a:endParaRPr lang="ru-RU" b="1" i="1" dirty="0">
              <a:solidFill>
                <a:srgbClr val="0070C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</a:rPr>
              <a:t>Уважаемые родители!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</a:rPr>
              <a:t>Артикуляционная гимнастика является основой формирования речевых звуков и коррекции нарушений звукопроизношения . </a:t>
            </a:r>
          </a:p>
          <a:p>
            <a:pPr algn="just"/>
            <a:r>
              <a:rPr lang="ru-RU" sz="2800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</a:rPr>
              <a:t>Она включает упражнения для тренировки подвижности органов артикуляционного аппарата, отработки определенных положений губ, языка, необходимых для правильного произнесения.</a:t>
            </a:r>
          </a:p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3300"/>
                </a:solidFill>
              </a:rPr>
              <a:t>Окно 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1" name="Содержимое 9"/>
          <p:cNvSpPr>
            <a:spLocks noGrp="1"/>
          </p:cNvSpPr>
          <p:nvPr>
            <p:ph sz="half" idx="2"/>
          </p:nvPr>
        </p:nvSpPr>
        <p:spPr>
          <a:xfrm>
            <a:off x="714348" y="1357298"/>
            <a:ext cx="7786710" cy="2643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0066"/>
                </a:solidFill>
                <a:latin typeface="Batang" pitchFamily="18" charset="-127"/>
                <a:ea typeface="Batang" pitchFamily="18" charset="-127"/>
              </a:rPr>
              <a:t>	</a:t>
            </a: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Окна дружно мы откроем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  А потом мы их закроем</a:t>
            </a:r>
            <a:endParaRPr lang="ru-RU" sz="2400" b="1" dirty="0">
              <a:solidFill>
                <a:srgbClr val="003300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9" name="Рисунок 8" descr="88a1e3d0a579.jpg"/>
          <p:cNvPicPr>
            <a:picLocks noChangeAspect="1"/>
          </p:cNvPicPr>
          <p:nvPr/>
        </p:nvPicPr>
        <p:blipFill>
          <a:blip r:embed="rId3"/>
          <a:srcRect l="12041" t="20741" r="11821" b="19051"/>
          <a:stretch>
            <a:fillRect/>
          </a:stretch>
        </p:blipFill>
        <p:spPr>
          <a:xfrm>
            <a:off x="2428860" y="3131619"/>
            <a:ext cx="4143404" cy="3565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9" name="Рисунок 8" descr="88a1e3d0a579.jpg"/>
          <p:cNvPicPr>
            <a:picLocks noChangeAspect="1"/>
          </p:cNvPicPr>
          <p:nvPr/>
        </p:nvPicPr>
        <p:blipFill>
          <a:blip r:embed="rId3"/>
          <a:srcRect l="18670" t="17830" r="21925" b="17334"/>
          <a:stretch>
            <a:fillRect/>
          </a:stretch>
        </p:blipFill>
        <p:spPr>
          <a:xfrm>
            <a:off x="2786050" y="3184046"/>
            <a:ext cx="3214710" cy="36739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Часики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1" name="Содержимое 9"/>
          <p:cNvSpPr>
            <a:spLocks noGrp="1"/>
          </p:cNvSpPr>
          <p:nvPr>
            <p:ph sz="half" idx="2"/>
          </p:nvPr>
        </p:nvSpPr>
        <p:spPr>
          <a:xfrm>
            <a:off x="714348" y="1357298"/>
            <a:ext cx="7786710" cy="2643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Тик-так, тик-так -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    </a:t>
            </a:r>
            <a:r>
              <a:rPr lang="ru-RU" sz="3200" b="1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Ходят часики </a:t>
            </a:r>
            <a:r>
              <a:rPr lang="ru-RU" sz="32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- Вот так! </a:t>
            </a: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     </a:t>
            </a:r>
            <a:endParaRPr lang="ru-RU" b="1" dirty="0">
              <a:solidFill>
                <a:srgbClr val="00330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3300"/>
                </a:solidFill>
              </a:rPr>
              <a:t>Заборчик 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1" name="Содержимое 9"/>
          <p:cNvSpPr>
            <a:spLocks noGrp="1"/>
          </p:cNvSpPr>
          <p:nvPr>
            <p:ph sz="half" idx="2"/>
          </p:nvPr>
        </p:nvSpPr>
        <p:spPr>
          <a:xfrm>
            <a:off x="714348" y="1357298"/>
            <a:ext cx="7786710" cy="2643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Из зубов заборчик строй -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Ровный, белый, не косой.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Губки широко открой,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Чтоб заборчик видеть свой.</a:t>
            </a:r>
            <a:endParaRPr lang="ru-RU" sz="2400" b="1" dirty="0">
              <a:solidFill>
                <a:srgbClr val="003300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0" name="Рисунок 9" descr="3ca930cb988d.jpg"/>
          <p:cNvPicPr>
            <a:picLocks noChangeAspect="1"/>
          </p:cNvPicPr>
          <p:nvPr/>
        </p:nvPicPr>
        <p:blipFill>
          <a:blip r:embed="rId3"/>
          <a:srcRect l="11852" t="10784" r="10696" b="13183"/>
          <a:stretch>
            <a:fillRect/>
          </a:stretch>
        </p:blipFill>
        <p:spPr>
          <a:xfrm>
            <a:off x="3071802" y="3286124"/>
            <a:ext cx="3143272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Чистим зубы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1" name="Содержимое 9"/>
          <p:cNvSpPr>
            <a:spLocks noGrp="1"/>
          </p:cNvSpPr>
          <p:nvPr>
            <p:ph sz="half" idx="2"/>
          </p:nvPr>
        </p:nvSpPr>
        <p:spPr>
          <a:xfrm>
            <a:off x="714348" y="1357298"/>
            <a:ext cx="7786710" cy="2643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Чищу зубы чисто, чисто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И снаружи, и внутри;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Я хочу, чтобы всегда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Были белые они</a:t>
            </a:r>
          </a:p>
          <a:p>
            <a:pPr>
              <a:buNone/>
            </a:pPr>
            <a:endParaRPr lang="ru-RU" sz="24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0" name="Рисунок 9" descr="88a1e3d0a579.jpg"/>
          <p:cNvPicPr>
            <a:picLocks noChangeAspect="1"/>
          </p:cNvPicPr>
          <p:nvPr/>
        </p:nvPicPr>
        <p:blipFill>
          <a:blip r:embed="rId3"/>
          <a:srcRect l="20254" t="17273" r="18479" b="19512"/>
          <a:stretch>
            <a:fillRect/>
          </a:stretch>
        </p:blipFill>
        <p:spPr>
          <a:xfrm>
            <a:off x="2857488" y="3143248"/>
            <a:ext cx="3587716" cy="3230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Горка 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1" name="Содержимое 9"/>
          <p:cNvSpPr>
            <a:spLocks noGrp="1"/>
          </p:cNvSpPr>
          <p:nvPr>
            <p:ph sz="half" idx="2"/>
          </p:nvPr>
        </p:nvSpPr>
        <p:spPr>
          <a:xfrm>
            <a:off x="714348" y="1357298"/>
            <a:ext cx="7786710" cy="2643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Язычок мы горочкой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Строим потихонечку.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Ну, а руку не держи,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atang" pitchFamily="18" charset="-127"/>
                <a:ea typeface="Batang" pitchFamily="18" charset="-127"/>
              </a:rPr>
              <a:t>Весело ее кати.</a:t>
            </a:r>
          </a:p>
          <a:p>
            <a:pPr>
              <a:buNone/>
            </a:pPr>
            <a:endParaRPr lang="ru-RU" sz="24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6" name="Рисунок 5" descr="3ca930cb988d.jpg"/>
          <p:cNvPicPr>
            <a:picLocks noChangeAspect="1"/>
          </p:cNvPicPr>
          <p:nvPr/>
        </p:nvPicPr>
        <p:blipFill>
          <a:blip r:embed="rId3"/>
          <a:srcRect l="13612" t="10784" r="14216" b="13183"/>
          <a:stretch>
            <a:fillRect/>
          </a:stretch>
        </p:blipFill>
        <p:spPr>
          <a:xfrm>
            <a:off x="3214678" y="3143248"/>
            <a:ext cx="2928958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FloraMasterPr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54560"/>
          </a:xfrm>
        </p:spPr>
        <p:txBody>
          <a:bodyPr>
            <a:normAutofit/>
          </a:bodyPr>
          <a:lstStyle/>
          <a:p>
            <a:r>
              <a:rPr lang="ru-RU" sz="7200" b="1" smtClean="0">
                <a:solidFill>
                  <a:srgbClr val="003300"/>
                </a:solidFill>
              </a:rPr>
              <a:t/>
            </a:r>
            <a:br>
              <a:rPr lang="ru-RU" sz="7200" b="1" smtClean="0">
                <a:solidFill>
                  <a:srgbClr val="003300"/>
                </a:solidFill>
              </a:rPr>
            </a:br>
            <a:r>
              <a:rPr lang="ru-RU" sz="7200" b="1" smtClean="0">
                <a:solidFill>
                  <a:srgbClr val="003300"/>
                </a:solidFill>
              </a:rPr>
              <a:t>Молодцы</a:t>
            </a:r>
            <a:r>
              <a:rPr lang="ru-RU" sz="7200" b="1" dirty="0" smtClean="0">
                <a:solidFill>
                  <a:srgbClr val="003300"/>
                </a:solidFill>
              </a:rPr>
              <a:t>!</a:t>
            </a:r>
            <a:r>
              <a:rPr lang="ru-RU" sz="4000" dirty="0" smtClean="0">
                <a:solidFill>
                  <a:srgbClr val="003300"/>
                </a:solidFill>
              </a:rPr>
              <a:t/>
            </a:r>
            <a:br>
              <a:rPr lang="ru-RU" sz="4000" dirty="0" smtClean="0">
                <a:solidFill>
                  <a:srgbClr val="003300"/>
                </a:solidFill>
              </a:rPr>
            </a:br>
            <a:r>
              <a:rPr lang="ru-RU" sz="4000" smtClean="0">
                <a:solidFill>
                  <a:srgbClr val="003300"/>
                </a:solidFill>
              </a:rPr>
              <a:t/>
            </a:r>
            <a:br>
              <a:rPr lang="ru-RU" sz="4000" smtClean="0">
                <a:solidFill>
                  <a:srgbClr val="003300"/>
                </a:solidFill>
              </a:rPr>
            </a:b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571612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endParaRPr lang="ru-RU" sz="2000" b="1" dirty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109</Words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Занимательная артикуляционная гимнастика</vt:lpstr>
      <vt:lpstr>Уважаемые родители!</vt:lpstr>
      <vt:lpstr>Окно </vt:lpstr>
      <vt:lpstr>Часики</vt:lpstr>
      <vt:lpstr>Заборчик </vt:lpstr>
      <vt:lpstr>Чистим зубы</vt:lpstr>
      <vt:lpstr>Горка </vt:lpstr>
      <vt:lpstr> Молодцы!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Артикуляционная гимнастика</dc:title>
  <dc:creator>Admin</dc:creator>
  <cp:lastModifiedBy>днс</cp:lastModifiedBy>
  <cp:revision>10</cp:revision>
  <dcterms:created xsi:type="dcterms:W3CDTF">2013-09-14T11:37:21Z</dcterms:created>
  <dcterms:modified xsi:type="dcterms:W3CDTF">2018-12-29T11:54:57Z</dcterms:modified>
</cp:coreProperties>
</file>