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vetton_ru_1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smtClean="0">
                <a:solidFill>
                  <a:schemeClr val="accent6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Занимательная артикуляционная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гимнастика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accent6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Звук Л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Уважаемые родители!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360961" y="3357562"/>
            <a:ext cx="2783038" cy="36444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472" y="1571612"/>
            <a:ext cx="821537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Артикуляционная гимнастика является основой формирования речевых звуков и коррекции нарушений звукопроизношения . </a:t>
            </a:r>
          </a:p>
          <a:p>
            <a:pPr algn="just"/>
            <a:r>
              <a:rPr lang="ru-RU" sz="2800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Она включает упражнения для тренировки подвижности органов артикуляционного аппарата, отработки определенных положений губ, языка, необходимых для правильного произнесения.</a:t>
            </a:r>
          </a:p>
          <a:p>
            <a:pPr algn="ctr"/>
            <a:endParaRPr lang="ru-RU" sz="2000" dirty="0" smtClean="0">
              <a:solidFill>
                <a:srgbClr val="000066"/>
              </a:solidFill>
              <a:latin typeface="Batang" pitchFamily="18" charset="-127"/>
              <a:ea typeface="Batang" pitchFamily="18" charset="-127"/>
            </a:endParaRPr>
          </a:p>
          <a:p>
            <a:endParaRPr lang="ru-RU" sz="2000" b="1" dirty="0">
              <a:solidFill>
                <a:srgbClr val="000066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46104"/>
            <a:ext cx="9144000" cy="69041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Иголочка</a:t>
            </a:r>
            <a:r>
              <a:rPr lang="ru-RU" sz="3600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- суживание и заострение языка – тянемся языком к зеркалу.  </a:t>
            </a:r>
            <a:r>
              <a:rPr lang="ru-RU" sz="4000" dirty="0" smtClean="0">
                <a:solidFill>
                  <a:srgbClr val="7030A0"/>
                </a:solidFill>
              </a:rPr>
              <a:t/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 </a:t>
            </a:r>
            <a:endParaRPr lang="ru-RU" b="1" dirty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785786" y="2643182"/>
            <a:ext cx="4038600" cy="25431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Я иголку острую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Для шитья готовлю.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Крепко я ее держу,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Никого не уколю.</a:t>
            </a:r>
            <a:endParaRPr lang="ru-RU" b="1" dirty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9" name="Рисунок 8" descr="88a1e3d0a579.jpg"/>
          <p:cNvPicPr>
            <a:picLocks noChangeAspect="1"/>
          </p:cNvPicPr>
          <p:nvPr/>
        </p:nvPicPr>
        <p:blipFill>
          <a:blip r:embed="rId3"/>
          <a:srcRect l="18670" t="16204" r="18531" b="17361"/>
          <a:stretch>
            <a:fillRect/>
          </a:stretch>
        </p:blipFill>
        <p:spPr>
          <a:xfrm>
            <a:off x="5000628" y="1928802"/>
            <a:ext cx="3587582" cy="3975428"/>
          </a:xfrm>
          <a:prstGeom prst="rect">
            <a:avLst/>
          </a:prstGeom>
          <a:ln w="190500" cap="sq">
            <a:solidFill>
              <a:srgbClr val="FF006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46104"/>
            <a:ext cx="9144000" cy="69041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500190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Чищу зубы - </a:t>
            </a:r>
            <a:r>
              <a:rPr lang="ru-RU" sz="27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я</a:t>
            </a:r>
            <a:r>
              <a:rPr lang="ru-RU" sz="2700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зыком проводим сначала по внешней поверхности зубов, а затем по внутренней.</a:t>
            </a:r>
            <a:endParaRPr lang="ru-RU" sz="2700" dirty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28596" y="2428868"/>
            <a:ext cx="4038600" cy="25431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Чищу зубы чисто,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чисто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И снаружи, и внутри;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Я хочу, чтобы всегда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Были белые они</a:t>
            </a:r>
          </a:p>
          <a:p>
            <a:pPr>
              <a:buNone/>
            </a:pPr>
            <a:endParaRPr lang="ru-RU" b="1" dirty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" name="Рисунок 5" descr="88a1e3d0a579.jpg"/>
          <p:cNvPicPr>
            <a:picLocks noChangeAspect="1"/>
          </p:cNvPicPr>
          <p:nvPr/>
        </p:nvPicPr>
        <p:blipFill>
          <a:blip r:embed="rId3"/>
          <a:srcRect l="18557" t="15652" r="18644" b="17891"/>
          <a:stretch>
            <a:fillRect/>
          </a:stretch>
        </p:blipFill>
        <p:spPr>
          <a:xfrm>
            <a:off x="4643438" y="2000240"/>
            <a:ext cx="3739169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6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46104"/>
            <a:ext cx="9144000" cy="69041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500190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Маляр -</a:t>
            </a:r>
            <a:r>
              <a:rPr lang="ru-RU" sz="2800" dirty="0" smtClean="0">
                <a:solidFill>
                  <a:srgbClr val="002060"/>
                </a:solidFill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широким кончиком языка, как кисточкой, ведем от мягкого нёба верхних до резцов. </a:t>
            </a:r>
            <a:endParaRPr lang="ru-RU" sz="2700" dirty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14282" y="2428868"/>
            <a:ext cx="4252914" cy="2543180"/>
          </a:xfrm>
        </p:spPr>
        <p:txBody>
          <a:bodyPr>
            <a:normAutofit fontScale="92500"/>
          </a:bodyPr>
          <a:lstStyle/>
          <a:p>
            <a:pPr>
              <a:spcBef>
                <a:spcPct val="0"/>
              </a:spcBef>
              <a:buFontTx/>
              <a:buNone/>
              <a:tabLst>
                <a:tab pos="5372100" algn="l"/>
              </a:tabLst>
            </a:pPr>
            <a:r>
              <a:rPr lang="ru-RU" sz="3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Красить потолок пора.</a:t>
            </a:r>
          </a:p>
          <a:p>
            <a:pPr>
              <a:spcBef>
                <a:spcPct val="0"/>
              </a:spcBef>
              <a:buFontTx/>
              <a:buNone/>
              <a:tabLst>
                <a:tab pos="5372100" algn="l"/>
              </a:tabLst>
            </a:pPr>
            <a:r>
              <a:rPr lang="ru-RU" sz="3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Пригласили маляра.</a:t>
            </a:r>
          </a:p>
          <a:p>
            <a:pPr>
              <a:spcBef>
                <a:spcPct val="0"/>
              </a:spcBef>
              <a:buFontTx/>
              <a:buNone/>
              <a:tabLst>
                <a:tab pos="5372100" algn="l"/>
              </a:tabLst>
            </a:pPr>
            <a:r>
              <a:rPr lang="ru-RU" sz="3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Кисть ведем вперед-назад,</a:t>
            </a:r>
          </a:p>
          <a:p>
            <a:pPr>
              <a:spcBef>
                <a:spcPct val="0"/>
              </a:spcBef>
              <a:buFontTx/>
              <a:buNone/>
              <a:tabLst>
                <a:tab pos="5372100" algn="l"/>
              </a:tabLst>
            </a:pPr>
            <a:r>
              <a:rPr lang="ru-RU" sz="3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Наш маляр работе рад.</a:t>
            </a:r>
          </a:p>
          <a:p>
            <a:pPr>
              <a:buNone/>
            </a:pPr>
            <a:endParaRPr lang="ru-RU" b="1" dirty="0" smtClean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None/>
            </a:pPr>
            <a:endParaRPr lang="ru-RU" b="1" dirty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8" name="Рисунок 7" descr="88a1e3d0a579.jpg"/>
          <p:cNvPicPr>
            <a:picLocks noChangeAspect="1"/>
          </p:cNvPicPr>
          <p:nvPr/>
        </p:nvPicPr>
        <p:blipFill>
          <a:blip r:embed="rId3"/>
          <a:srcRect l="12041" t="10978" r="10051" b="10914"/>
          <a:stretch>
            <a:fillRect/>
          </a:stretch>
        </p:blipFill>
        <p:spPr>
          <a:xfrm>
            <a:off x="4827986" y="1785926"/>
            <a:ext cx="3601666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6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46104"/>
            <a:ext cx="9144000" cy="69041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50019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2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Индюк -</a:t>
            </a:r>
            <a:r>
              <a:rPr lang="ru-RU" sz="22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производить широким передним краем языка движения по верхней губе вперёд-назад, стараясь не отрывать язык от губы, кончик слегка загнуть, как бы поглаживая губу. Сначала производить медленные движения, потом убыстрять темп и добавить голос, пока не послышатся звуки </a:t>
            </a:r>
            <a:r>
              <a:rPr lang="ru-RU" sz="2200" b="1" dirty="0" err="1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бл-бл</a:t>
            </a:r>
            <a:r>
              <a:rPr lang="ru-RU" sz="22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ru-RU" sz="2200" b="1" dirty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14282" y="2428868"/>
            <a:ext cx="4429156" cy="25431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b="1" dirty="0" smtClean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Я –индюк  « </a:t>
            </a:r>
            <a:r>
              <a:rPr lang="ru-RU" sz="3200" b="1" dirty="0" err="1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Балды</a:t>
            </a:r>
            <a:r>
              <a:rPr lang="ru-RU" sz="32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 –</a:t>
            </a:r>
            <a:r>
              <a:rPr lang="ru-RU" sz="3200" b="1" dirty="0" err="1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балда</a:t>
            </a:r>
            <a:r>
              <a:rPr lang="ru-RU" sz="32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 »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Разбегайтесь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кто куда.</a:t>
            </a:r>
            <a:endParaRPr lang="ru-RU" sz="3200" b="1" dirty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" name="Рисунок 5" descr="3ca930cb988d.jpg"/>
          <p:cNvPicPr>
            <a:picLocks noChangeAspect="1"/>
          </p:cNvPicPr>
          <p:nvPr/>
        </p:nvPicPr>
        <p:blipFill>
          <a:blip r:embed="rId3"/>
          <a:srcRect l="18639" t="16182" r="18664" b="17470"/>
          <a:stretch>
            <a:fillRect/>
          </a:stretch>
        </p:blipFill>
        <p:spPr>
          <a:xfrm>
            <a:off x="4929190" y="2000240"/>
            <a:ext cx="3481296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6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041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50019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2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Пароход - </a:t>
            </a:r>
            <a:r>
              <a:rPr lang="ru-RU" sz="28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широкий кончик языка лежит между зубками,</a:t>
            </a:r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длительно произносить звук «</a:t>
            </a:r>
            <a:r>
              <a:rPr lang="ru-RU" sz="2800" b="1" dirty="0" err="1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ыыыыыы</a:t>
            </a:r>
            <a:r>
              <a:rPr lang="ru-RU" sz="28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» - имитация гудка парохода. </a:t>
            </a:r>
            <a:endParaRPr lang="ru-RU" sz="2800" b="1" dirty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9" name="Содержимое 8" descr="C:\Documents and Settings\саша\Мои документы\Мои рисунки\Новый рисунок (24).pn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285992"/>
            <a:ext cx="3500462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6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28596" y="1785926"/>
            <a:ext cx="3857652" cy="2500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14348" y="2428868"/>
            <a:ext cx="4143404" cy="3286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Быстро по реке плывет 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И гудит наш пароход – 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«</a:t>
            </a:r>
            <a:r>
              <a:rPr lang="ru-RU" sz="3200" b="1" dirty="0" err="1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ы-ы­ы-ы</a:t>
            </a:r>
            <a:r>
              <a:rPr lang="ru-RU" sz="32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»!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041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5572164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6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6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6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</a:br>
            <a:r>
              <a:rPr lang="en-US" sz="6000" b="1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en-US" sz="6000" b="1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</a:br>
            <a:r>
              <a:rPr lang="en-US" sz="6000" b="1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en-US" sz="6000" b="1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6000" b="1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Молодцы</a:t>
            </a:r>
            <a:r>
              <a:rPr lang="ru-RU" sz="6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!</a:t>
            </a:r>
            <a:br>
              <a:rPr lang="ru-RU" sz="6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6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6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31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31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6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6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32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32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</a:br>
            <a:endParaRPr lang="ru-RU" sz="6000" b="1" dirty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28596" y="1785926"/>
            <a:ext cx="3857652" cy="2500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14348" y="2428868"/>
            <a:ext cx="7786742" cy="3286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 sz="3200" b="1" dirty="0" smtClean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815433" y="2643182"/>
            <a:ext cx="3328565" cy="4358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230</Words>
  <PresentationFormat>Экран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Занимательная артикуляционная гимнастика</vt:lpstr>
      <vt:lpstr>Уважаемые родители!</vt:lpstr>
      <vt:lpstr>Иголочка- суживание и заострение языка – тянемся языком к зеркалу.    </vt:lpstr>
      <vt:lpstr>Чищу зубы - языком проводим сначала по внешней поверхности зубов, а затем по внутренней.</vt:lpstr>
      <vt:lpstr>Маляр - широким кончиком языка, как кисточкой, ведем от мягкого нёба верхних до резцов. </vt:lpstr>
      <vt:lpstr>Индюк -производить широким передним краем языка движения по верхней губе вперёд-назад, стараясь не отрывать язык от губы, кончик слегка загнуть, как бы поглаживая губу. Сначала производить медленные движения, потом убыстрять темп и добавить голос, пока не послышатся звуки бл-бл.</vt:lpstr>
      <vt:lpstr>Пароход - широкий кончик языка лежит между зубками, длительно произносить звук «ыыыыыы» - имитация гудка парохода. </vt:lpstr>
      <vt:lpstr>    Молодцы!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гимнастика</dc:title>
  <dc:creator>Admin</dc:creator>
  <cp:lastModifiedBy>днс</cp:lastModifiedBy>
  <cp:revision>14</cp:revision>
  <dcterms:created xsi:type="dcterms:W3CDTF">2013-09-14T14:47:26Z</dcterms:created>
  <dcterms:modified xsi:type="dcterms:W3CDTF">2018-12-29T11:57:08Z</dcterms:modified>
</cp:coreProperties>
</file>